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5"/>
  </p:notesMasterIdLst>
  <p:sldIdLst>
    <p:sldId id="684" r:id="rId2"/>
    <p:sldId id="257" r:id="rId3"/>
    <p:sldId id="258" r:id="rId4"/>
    <p:sldId id="259" r:id="rId5"/>
    <p:sldId id="261" r:id="rId6"/>
    <p:sldId id="262" r:id="rId7"/>
    <p:sldId id="265" r:id="rId8"/>
    <p:sldId id="299" r:id="rId9"/>
    <p:sldId id="266" r:id="rId10"/>
    <p:sldId id="301" r:id="rId11"/>
    <p:sldId id="269" r:id="rId12"/>
    <p:sldId id="268" r:id="rId13"/>
    <p:sldId id="338" r:id="rId14"/>
    <p:sldId id="339" r:id="rId15"/>
    <p:sldId id="348" r:id="rId16"/>
    <p:sldId id="349" r:id="rId17"/>
    <p:sldId id="350" r:id="rId18"/>
    <p:sldId id="685" r:id="rId19"/>
    <p:sldId id="686" r:id="rId20"/>
    <p:sldId id="687" r:id="rId21"/>
    <p:sldId id="688" r:id="rId22"/>
    <p:sldId id="689" r:id="rId23"/>
    <p:sldId id="690" r:id="rId2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BD3"/>
    <a:srgbClr val="3333CC"/>
    <a:srgbClr val="0066FF"/>
    <a:srgbClr val="0066CC"/>
    <a:srgbClr val="66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78" autoAdjust="0"/>
    <p:restoredTop sz="90712" autoAdjust="0"/>
  </p:normalViewPr>
  <p:slideViewPr>
    <p:cSldViewPr>
      <p:cViewPr varScale="1">
        <p:scale>
          <a:sx n="131" d="100"/>
          <a:sy n="131" d="100"/>
        </p:scale>
        <p:origin x="38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448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AECF2-4ECE-4B77-9B63-89B555F968CE}" type="datetimeFigureOut">
              <a:rPr lang="en-US" smtClean="0"/>
              <a:pPr/>
              <a:t>12/4/18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33131-76A5-42A0-BF8E-B774CBD27D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86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29526-D250-1C4A-802C-BFA1AF1A98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77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29526-D250-1C4A-802C-BFA1AF1A98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349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</a:t>
            </a:r>
            <a:r>
              <a:rPr lang="en-US" baseline="0" dirty="0"/>
              <a:t> K -&gt; close to full sample -&gt; close to true model performance -&gt; lower bias</a:t>
            </a:r>
          </a:p>
          <a:p>
            <a:r>
              <a:rPr lang="en-US" baseline="0" dirty="0"/>
              <a:t>Large K -&gt; all the K training sets are largely correlated -&gt; K correlated test errors -&gt; larger variance.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29526-D250-1C4A-802C-BFA1AF1A98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601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948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38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41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160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34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043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24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62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18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119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94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D701F-107A-4495-8369-668AFAEB2A32}" type="datetimeFigureOut">
              <a:rPr lang="en-US" smtClean="0"/>
              <a:pPr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19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540000" y="2540000"/>
            <a:ext cx="1905" cy="1905"/>
          </a:xfrm>
          <a:prstGeom prst="rect">
            <a:avLst/>
          </a:prstGeom>
        </p:spPr>
      </p:pic>
      <p:sp>
        <p:nvSpPr>
          <p:cNvPr id="6" name="Subtitle 9"/>
          <p:cNvSpPr txBox="1">
            <a:spLocks/>
          </p:cNvSpPr>
          <p:nvPr/>
        </p:nvSpPr>
        <p:spPr>
          <a:xfrm>
            <a:off x="1219200" y="3429000"/>
            <a:ext cx="69342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itle 6"/>
          <p:cNvSpPr>
            <a:spLocks noGrp="1"/>
          </p:cNvSpPr>
          <p:nvPr>
            <p:ph type="ctrTitle"/>
          </p:nvPr>
        </p:nvSpPr>
        <p:spPr>
          <a:xfrm>
            <a:off x="685800" y="63500"/>
            <a:ext cx="8077200" cy="2895600"/>
          </a:xfrm>
        </p:spPr>
        <p:txBody>
          <a:bodyPr>
            <a:normAutofit/>
          </a:bodyPr>
          <a:lstStyle/>
          <a:p>
            <a:r>
              <a:rPr lang="en-US" altLang="zh-CN" dirty="0"/>
              <a:t>Module</a:t>
            </a:r>
            <a:r>
              <a:rPr lang="zh-CN" altLang="en-US" dirty="0"/>
              <a:t> </a:t>
            </a:r>
            <a:r>
              <a:rPr lang="en-US" altLang="zh-CN" dirty="0"/>
              <a:t>3.1:</a:t>
            </a:r>
            <a:r>
              <a:rPr lang="zh-CN" altLang="en-US" dirty="0"/>
              <a:t> </a:t>
            </a:r>
            <a:br>
              <a:rPr lang="en-US" altLang="zh-CN" dirty="0"/>
            </a:br>
            <a:r>
              <a:rPr lang="en-US" altLang="zh-CN" dirty="0"/>
              <a:t>Introduction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124200" y="64770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849406-04EE-5140-805D-755EDECBDE39}"/>
              </a:ext>
            </a:extLst>
          </p:cNvPr>
          <p:cNvSpPr/>
          <p:nvPr/>
        </p:nvSpPr>
        <p:spPr>
          <a:xfrm>
            <a:off x="2426995" y="5435600"/>
            <a:ext cx="45186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/>
              <a:t>Dennis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J.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Zhang</a:t>
            </a:r>
          </a:p>
          <a:p>
            <a:pPr algn="ctr"/>
            <a:r>
              <a:rPr lang="en-US" altLang="zh-CN" sz="2400" b="1" dirty="0"/>
              <a:t>Washington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University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in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St.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Louis</a:t>
            </a:r>
            <a:endParaRPr lang="en-US" sz="2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806FB7-3128-5F42-A767-2C726ED54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78000"/>
            <a:ext cx="7315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081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– Usage of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utilize this variance-bias trade-off idea?</a:t>
            </a:r>
          </a:p>
          <a:p>
            <a:pPr lvl="1"/>
            <a:r>
              <a:rPr lang="en-US" altLang="zh-CN" dirty="0"/>
              <a:t>Consider the previous problem that you have Y and X. And you know Y is a polynomial of X. However, you do not know the actual largest degree. 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b="1" dirty="0"/>
              <a:t>Hyper-parameter: </a:t>
            </a:r>
            <a:r>
              <a:rPr lang="en-US" altLang="zh-CN" dirty="0"/>
              <a:t>The largest number of degree. </a:t>
            </a:r>
          </a:p>
          <a:p>
            <a:pPr lvl="1"/>
            <a:r>
              <a:rPr lang="en-US" altLang="zh-CN" b="1" dirty="0"/>
              <a:t>Parameter: </a:t>
            </a:r>
            <a:r>
              <a:rPr lang="en-US" altLang="zh-CN" dirty="0"/>
              <a:t>The coefficient in front of each power of X.</a:t>
            </a:r>
          </a:p>
          <a:p>
            <a:pPr lvl="1"/>
            <a:r>
              <a:rPr lang="en-US" altLang="zh-CN" b="1" dirty="0"/>
              <a:t>Divide the data into: training, validation and testing.</a:t>
            </a:r>
          </a:p>
          <a:p>
            <a:pPr lvl="2"/>
            <a:r>
              <a:rPr lang="en-US" altLang="zh-CN" dirty="0"/>
              <a:t>Using training data to find the actual coefficient with a given highest power.</a:t>
            </a:r>
          </a:p>
          <a:p>
            <a:pPr lvl="2"/>
            <a:r>
              <a:rPr lang="en-US" altLang="zh-CN" dirty="0"/>
              <a:t>Using validation data to find the best highest power</a:t>
            </a:r>
          </a:p>
          <a:p>
            <a:pPr lvl="2"/>
            <a:r>
              <a:rPr lang="en-US" altLang="zh-CN" dirty="0"/>
              <a:t>Using testing data to report the final result. </a:t>
            </a:r>
          </a:p>
          <a:p>
            <a:pPr lvl="1"/>
            <a:endParaRPr lang="en-US" altLang="zh-CN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b="29591"/>
          <a:stretch/>
        </p:blipFill>
        <p:spPr>
          <a:xfrm>
            <a:off x="2220347" y="3001566"/>
            <a:ext cx="3453832" cy="91757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85800" y="5802998"/>
            <a:ext cx="759225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dirty="0"/>
              <a:t>Question:</a:t>
            </a:r>
            <a:r>
              <a:rPr lang="zh-CN" altLang="en-US" sz="1500" dirty="0"/>
              <a:t> </a:t>
            </a:r>
            <a:r>
              <a:rPr lang="en-US" altLang="zh-CN" sz="1500" dirty="0"/>
              <a:t>Data is valuable. How do we use less data to achieve this?</a:t>
            </a:r>
            <a:endParaRPr lang="zh-CN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02801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– Cross-validation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Cross validation is a model validation technique for accessing how results of a statistical model will generalize to an independent data set.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Cross validation combines the validation and training datasets. </a:t>
            </a:r>
          </a:p>
          <a:p>
            <a:pPr lvl="1"/>
            <a:r>
              <a:rPr lang="en-US" dirty="0"/>
              <a:t>It provides same level of statistical power in model selection.</a:t>
            </a:r>
          </a:p>
          <a:p>
            <a:pPr lvl="1"/>
            <a:r>
              <a:rPr lang="en-US" dirty="0"/>
              <a:t>It also improves the amount of data used to train the model.</a:t>
            </a:r>
          </a:p>
        </p:txBody>
      </p:sp>
    </p:spTree>
    <p:extLst>
      <p:ext uri="{BB962C8B-B14F-4D97-AF65-F5344CB8AC3E}">
        <p14:creationId xmlns:p14="http://schemas.microsoft.com/office/powerpoint/2010/main" val="575162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– K-fold Cross-validation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840" y="2125266"/>
            <a:ext cx="6496050" cy="34766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8650" y="5451850"/>
            <a:ext cx="759225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dirty="0"/>
              <a:t>Theoretical guarantee and relation to AIC/BIC (in linear Gaussian case): Nishi 1984</a:t>
            </a:r>
            <a:endParaRPr lang="zh-CN" altLang="en-US" sz="1500" dirty="0"/>
          </a:p>
        </p:txBody>
      </p:sp>
    </p:spTree>
    <p:extLst>
      <p:ext uri="{BB962C8B-B14F-4D97-AF65-F5344CB8AC3E}">
        <p14:creationId xmlns:p14="http://schemas.microsoft.com/office/powerpoint/2010/main" val="993536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Leave-one-out Cross 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3985297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Leave-one-out is the degenerate case of K-Fold Cross Validation, where K is chosen as the total number of examples:</a:t>
            </a:r>
          </a:p>
          <a:p>
            <a:pPr lvl="1"/>
            <a:r>
              <a:rPr lang="en-US" dirty="0"/>
              <a:t>For a data set with N samples, perform N times of the experiment</a:t>
            </a:r>
          </a:p>
          <a:p>
            <a:pPr lvl="1"/>
            <a:r>
              <a:rPr lang="en-US" dirty="0"/>
              <a:t>For each experiment, train the model on N-1 data points and perform testing on the remaining one sample	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final error is estimated as the average error over all experiments.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990101"/>
            <a:ext cx="5410200" cy="191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682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optimal 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With a large number of folds</a:t>
            </a:r>
          </a:p>
          <a:p>
            <a:pPr lvl="1"/>
            <a:r>
              <a:rPr lang="en-US" dirty="0"/>
              <a:t>The bias of the true error rate estimator will be small (the estimator will be very accurate)</a:t>
            </a:r>
          </a:p>
          <a:p>
            <a:pPr lvl="1"/>
            <a:r>
              <a:rPr lang="en-US" dirty="0"/>
              <a:t>The variance of the true error rate estimator will be large </a:t>
            </a:r>
          </a:p>
          <a:p>
            <a:pPr lvl="1"/>
            <a:r>
              <a:rPr lang="en-US" dirty="0"/>
              <a:t>The computational time will be very large as well (many experiments)</a:t>
            </a:r>
          </a:p>
          <a:p>
            <a:r>
              <a:rPr lang="en-US" dirty="0"/>
              <a:t>With a small number of folds</a:t>
            </a:r>
          </a:p>
          <a:p>
            <a:pPr lvl="1"/>
            <a:r>
              <a:rPr lang="en-US" dirty="0"/>
              <a:t>The number of experiments and, therefore, computation time are reduced</a:t>
            </a:r>
          </a:p>
          <a:p>
            <a:pPr lvl="1"/>
            <a:r>
              <a:rPr lang="en-US" dirty="0"/>
              <a:t>The variance of the estimator will be small</a:t>
            </a:r>
          </a:p>
          <a:p>
            <a:pPr lvl="1"/>
            <a:r>
              <a:rPr lang="en-US" dirty="0"/>
              <a:t>The bias of the estimator will be large (conservative or higher than the true error rate)</a:t>
            </a:r>
          </a:p>
          <a:p>
            <a:r>
              <a:rPr lang="en-US" dirty="0"/>
              <a:t>In practice, the choice of the number of folds depends on the size of the dataset</a:t>
            </a:r>
          </a:p>
          <a:p>
            <a:pPr lvl="1"/>
            <a:r>
              <a:rPr lang="en-US" dirty="0"/>
              <a:t>For large datasets, even 3-Fold Cross Validation will be quite accurate</a:t>
            </a:r>
          </a:p>
          <a:p>
            <a:pPr lvl="1"/>
            <a:r>
              <a:rPr lang="en-US" dirty="0"/>
              <a:t>For very sparse datasets, we may have to use leave-one-out in order to train on as many examples as possible</a:t>
            </a:r>
          </a:p>
          <a:p>
            <a:r>
              <a:rPr lang="en-US" dirty="0"/>
              <a:t>A common choice for K-Fold Cross Validation is K=10</a:t>
            </a:r>
          </a:p>
        </p:txBody>
      </p:sp>
    </p:spTree>
    <p:extLst>
      <p:ext uri="{BB962C8B-B14F-4D97-AF65-F5344CB8AC3E}">
        <p14:creationId xmlns:p14="http://schemas.microsoft.com/office/powerpoint/2010/main" val="428345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model validation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best way to validate a model is to hold a large set of testing set.</a:t>
            </a:r>
          </a:p>
          <a:p>
            <a:pPr lvl="1"/>
            <a:r>
              <a:rPr lang="en-US" dirty="0"/>
              <a:t>This is often not possible </a:t>
            </a:r>
            <a:r>
              <a:rPr lang="mr-IN" dirty="0"/>
              <a:t>–</a:t>
            </a:r>
            <a:r>
              <a:rPr lang="en-US" dirty="0"/>
              <a:t> data is valuable</a:t>
            </a:r>
          </a:p>
          <a:p>
            <a:pPr lvl="1"/>
            <a:r>
              <a:rPr lang="en-US" dirty="0"/>
              <a:t>Cross-validation</a:t>
            </a:r>
          </a:p>
          <a:p>
            <a:pPr lvl="1"/>
            <a:endParaRPr lang="en-US" dirty="0"/>
          </a:p>
          <a:p>
            <a:r>
              <a:rPr lang="en-US" dirty="0"/>
              <a:t>Another way to solve the testing standard error problems is to find the mapping function between training and testing standard errors and adjust the in-sample error to reflect the out-of-sample errors.</a:t>
            </a:r>
          </a:p>
          <a:p>
            <a:pPr lvl="1"/>
            <a:r>
              <a:rPr lang="en-US" dirty="0"/>
              <a:t>Adjusted R-squared for linear regression</a:t>
            </a:r>
          </a:p>
          <a:p>
            <a:pPr lvl="1"/>
            <a:r>
              <a:rPr lang="en-US" dirty="0"/>
              <a:t>AIC</a:t>
            </a:r>
          </a:p>
          <a:p>
            <a:pPr lvl="1"/>
            <a:r>
              <a:rPr lang="en-US" dirty="0"/>
              <a:t>BIC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753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model validation methods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5" y="2286000"/>
            <a:ext cx="6229350" cy="250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923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 vs. other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For linear regression, BIC is asymptotically similar to CV. </a:t>
            </a:r>
          </a:p>
          <a:p>
            <a:endParaRPr lang="en-US" dirty="0"/>
          </a:p>
          <a:p>
            <a:r>
              <a:rPr lang="en-US" dirty="0"/>
              <a:t>Advantage of CV:</a:t>
            </a:r>
          </a:p>
          <a:p>
            <a:pPr lvl="1"/>
            <a:r>
              <a:rPr lang="en-US" dirty="0"/>
              <a:t>It is the closest to the optimal scenario (large testing sample) </a:t>
            </a:r>
          </a:p>
          <a:p>
            <a:pPr lvl="1"/>
            <a:r>
              <a:rPr lang="en-US" dirty="0"/>
              <a:t>It does not require close-form equation of standard errors. </a:t>
            </a:r>
          </a:p>
          <a:p>
            <a:pPr lvl="1"/>
            <a:r>
              <a:rPr lang="en-US" dirty="0"/>
              <a:t>Even for models that do not have likelihood function (i.e., EM method), it is well defined. </a:t>
            </a:r>
          </a:p>
          <a:p>
            <a:endParaRPr lang="en-US" dirty="0"/>
          </a:p>
          <a:p>
            <a:r>
              <a:rPr lang="en-US" dirty="0"/>
              <a:t>Disadvantage of CV:</a:t>
            </a:r>
          </a:p>
          <a:p>
            <a:pPr lvl="1"/>
            <a:r>
              <a:rPr lang="en-US" dirty="0"/>
              <a:t>It is computational inefficient (this is no longer a disadvantage)</a:t>
            </a:r>
          </a:p>
        </p:txBody>
      </p:sp>
    </p:spTree>
    <p:extLst>
      <p:ext uri="{BB962C8B-B14F-4D97-AF65-F5344CB8AC3E}">
        <p14:creationId xmlns:p14="http://schemas.microsoft.com/office/powerpoint/2010/main" val="3130105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4BBBF-DD3D-B740-AB02-A0BACF6BF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70570CD4-189B-0042-BD63-3432B846FE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2488" y="5216525"/>
            <a:ext cx="11128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accent2"/>
                </a:solidFill>
              </a:rPr>
              <a:t>House size</a:t>
            </a:r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252DA500-F2AC-8E4F-B31D-C1E4A014A3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3450" y="2209800"/>
            <a:ext cx="7270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accent2"/>
                </a:solidFill>
              </a:rPr>
              <a:t>House</a:t>
            </a:r>
          </a:p>
          <a:p>
            <a:r>
              <a:rPr lang="en-US" altLang="en-US" dirty="0">
                <a:solidFill>
                  <a:schemeClr val="accent2"/>
                </a:solidFill>
              </a:rPr>
              <a:t>Cost</a:t>
            </a:r>
          </a:p>
        </p:txBody>
      </p:sp>
      <p:sp>
        <p:nvSpPr>
          <p:cNvPr id="6" name="Freeform 10">
            <a:extLst>
              <a:ext uri="{FF2B5EF4-FFF2-40B4-BE49-F238E27FC236}">
                <a16:creationId xmlns:a16="http://schemas.microsoft.com/office/drawing/2014/main" id="{5FDDADC3-1104-E54F-B861-363D68235E4A}"/>
              </a:ext>
            </a:extLst>
          </p:cNvPr>
          <p:cNvSpPr>
            <a:spLocks/>
          </p:cNvSpPr>
          <p:nvPr/>
        </p:nvSpPr>
        <p:spPr bwMode="auto">
          <a:xfrm>
            <a:off x="2895600" y="2362200"/>
            <a:ext cx="3657600" cy="2895600"/>
          </a:xfrm>
          <a:custGeom>
            <a:avLst/>
            <a:gdLst>
              <a:gd name="T0" fmla="*/ 0 w 2304"/>
              <a:gd name="T1" fmla="*/ 0 h 1824"/>
              <a:gd name="T2" fmla="*/ 0 w 2304"/>
              <a:gd name="T3" fmla="*/ 1824 h 1824"/>
              <a:gd name="T4" fmla="*/ 2304 w 2304"/>
              <a:gd name="T5" fmla="*/ 1824 h 18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04" h="1824">
                <a:moveTo>
                  <a:pt x="0" y="0"/>
                </a:moveTo>
                <a:lnTo>
                  <a:pt x="0" y="1824"/>
                </a:lnTo>
                <a:lnTo>
                  <a:pt x="2304" y="1824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F4F3BC3E-7053-5B4F-A3E5-F0EC5D62C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014787"/>
            <a:ext cx="1365250" cy="6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u="sng">
                <a:solidFill>
                  <a:schemeClr val="accent2"/>
                </a:solidFill>
              </a:rPr>
              <a:t>Most</a:t>
            </a:r>
            <a:r>
              <a:rPr lang="en-US" altLang="en-US">
                <a:solidFill>
                  <a:schemeClr val="accent2"/>
                </a:solidFill>
              </a:rPr>
              <a:t> lots sell </a:t>
            </a:r>
          </a:p>
          <a:p>
            <a:pPr algn="l"/>
            <a:r>
              <a:rPr lang="en-US" altLang="en-US">
                <a:solidFill>
                  <a:schemeClr val="accent2"/>
                </a:solidFill>
              </a:rPr>
              <a:t>for $25,000</a:t>
            </a:r>
          </a:p>
        </p:txBody>
      </p:sp>
      <p:sp>
        <p:nvSpPr>
          <p:cNvPr id="8" name="Text Box 12">
            <a:extLst>
              <a:ext uri="{FF2B5EF4-FFF2-40B4-BE49-F238E27FC236}">
                <a16:creationId xmlns:a16="http://schemas.microsoft.com/office/drawing/2014/main" id="{6E63FCFE-86DF-034E-A3DA-BD2E6FD6B939}"/>
              </a:ext>
            </a:extLst>
          </p:cNvPr>
          <p:cNvSpPr txBox="1">
            <a:spLocks noChangeArrowheads="1"/>
          </p:cNvSpPr>
          <p:nvPr/>
        </p:nvSpPr>
        <p:spPr bwMode="auto">
          <a:xfrm rot="20254797">
            <a:off x="2971800" y="3048000"/>
            <a:ext cx="290353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dirty="0">
                <a:solidFill>
                  <a:schemeClr val="accent2"/>
                </a:solidFill>
              </a:rPr>
              <a:t>Building a house costs </a:t>
            </a:r>
            <a:r>
              <a:rPr lang="en-US" altLang="en-US" sz="2000" u="sng" dirty="0">
                <a:solidFill>
                  <a:schemeClr val="accent2"/>
                </a:solidFill>
              </a:rPr>
              <a:t>about</a:t>
            </a:r>
            <a:r>
              <a:rPr lang="en-US" altLang="en-US" sz="2000" dirty="0">
                <a:solidFill>
                  <a:schemeClr val="accent2"/>
                </a:solidFill>
              </a:rPr>
              <a:t> </a:t>
            </a:r>
          </a:p>
          <a:p>
            <a:pPr algn="l"/>
            <a:r>
              <a:rPr lang="en-US" altLang="en-US" sz="2000" dirty="0">
                <a:solidFill>
                  <a:schemeClr val="accent2"/>
                </a:solidFill>
              </a:rPr>
              <a:t>$75 per square foot. </a:t>
            </a:r>
          </a:p>
        </p:txBody>
      </p:sp>
      <p:sp>
        <p:nvSpPr>
          <p:cNvPr id="9" name="Line 13">
            <a:extLst>
              <a:ext uri="{FF2B5EF4-FFF2-40B4-BE49-F238E27FC236}">
                <a16:creationId xmlns:a16="http://schemas.microsoft.com/office/drawing/2014/main" id="{4C52983F-0469-5341-823C-481B2F6A481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95600" y="3124200"/>
            <a:ext cx="2895600" cy="12192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Text Box 15">
            <a:extLst>
              <a:ext uri="{FF2B5EF4-FFF2-40B4-BE49-F238E27FC236}">
                <a16:creationId xmlns:a16="http://schemas.microsoft.com/office/drawing/2014/main" id="{1C36FB26-9C18-AA42-BCA2-307233339D6B}"/>
              </a:ext>
            </a:extLst>
          </p:cNvPr>
          <p:cNvSpPr txBox="1">
            <a:spLocks noChangeArrowheads="1"/>
          </p:cNvSpPr>
          <p:nvPr/>
        </p:nvSpPr>
        <p:spPr bwMode="auto">
          <a:xfrm rot="20257664">
            <a:off x="3138488" y="3594100"/>
            <a:ext cx="30575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dirty="0">
                <a:solidFill>
                  <a:schemeClr val="accent2"/>
                </a:solidFill>
              </a:rPr>
              <a:t>House cost = 25000 + 75(Size)</a:t>
            </a:r>
          </a:p>
        </p:txBody>
      </p:sp>
      <p:sp>
        <p:nvSpPr>
          <p:cNvPr id="11" name="Line 17">
            <a:extLst>
              <a:ext uri="{FF2B5EF4-FFF2-40B4-BE49-F238E27FC236}">
                <a16:creationId xmlns:a16="http://schemas.microsoft.com/office/drawing/2014/main" id="{63D8B275-A206-BE47-B6D5-5B3CD53C2F48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4343400"/>
            <a:ext cx="4572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42EF38-E58A-A245-AC64-A25B7D1A909B}"/>
              </a:ext>
            </a:extLst>
          </p:cNvPr>
          <p:cNvSpPr/>
          <p:nvPr/>
        </p:nvSpPr>
        <p:spPr>
          <a:xfrm>
            <a:off x="1120302" y="1423085"/>
            <a:ext cx="68044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en-US" dirty="0"/>
              <a:t>The model has a deterministic and a probabilistic components</a:t>
            </a:r>
          </a:p>
        </p:txBody>
      </p:sp>
    </p:spTree>
    <p:extLst>
      <p:ext uri="{BB962C8B-B14F-4D97-AF65-F5344CB8AC3E}">
        <p14:creationId xmlns:p14="http://schemas.microsoft.com/office/powerpoint/2010/main" val="227069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  <p:bldP spid="8" grpId="0" autoUpdateAnimBg="0"/>
      <p:bldP spid="10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C4AC9-4A8B-E744-BAB5-D919794C8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4" name="Text Box 10">
            <a:extLst>
              <a:ext uri="{FF2B5EF4-FFF2-40B4-BE49-F238E27FC236}">
                <a16:creationId xmlns:a16="http://schemas.microsoft.com/office/drawing/2014/main" id="{7417FEF7-A5C1-7742-80BC-B61FD06232E2}"/>
              </a:ext>
            </a:extLst>
          </p:cNvPr>
          <p:cNvSpPr txBox="1">
            <a:spLocks noChangeArrowheads="1"/>
          </p:cNvSpPr>
          <p:nvPr/>
        </p:nvSpPr>
        <p:spPr bwMode="auto">
          <a:xfrm rot="20207">
            <a:off x="3733800" y="5091113"/>
            <a:ext cx="3641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400">
                <a:solidFill>
                  <a:schemeClr val="accent2"/>
                </a:solidFill>
              </a:rPr>
              <a:t>House cost = 25000 + 75(Size)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70E4AAB0-10B9-7046-80A2-9F19F6BC60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6288" y="5730875"/>
            <a:ext cx="11128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accent2"/>
                </a:solidFill>
              </a:rPr>
              <a:t>House size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3A18969C-CF81-1A4A-BF8A-7F084DB5DC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7250" y="2705100"/>
            <a:ext cx="7270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accent2"/>
                </a:solidFill>
              </a:rPr>
              <a:t>House</a:t>
            </a:r>
          </a:p>
          <a:p>
            <a:r>
              <a:rPr lang="en-US" altLang="en-US">
                <a:solidFill>
                  <a:schemeClr val="accent2"/>
                </a:solidFill>
              </a:rPr>
              <a:t>Cost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E92E30DD-1B0D-FF45-9436-A768B64F78C3}"/>
              </a:ext>
            </a:extLst>
          </p:cNvPr>
          <p:cNvSpPr>
            <a:spLocks/>
          </p:cNvSpPr>
          <p:nvPr/>
        </p:nvSpPr>
        <p:spPr bwMode="auto">
          <a:xfrm>
            <a:off x="2819400" y="2876550"/>
            <a:ext cx="3657600" cy="2895600"/>
          </a:xfrm>
          <a:custGeom>
            <a:avLst/>
            <a:gdLst>
              <a:gd name="T0" fmla="*/ 0 w 2304"/>
              <a:gd name="T1" fmla="*/ 0 h 1824"/>
              <a:gd name="T2" fmla="*/ 0 w 2304"/>
              <a:gd name="T3" fmla="*/ 1824 h 1824"/>
              <a:gd name="T4" fmla="*/ 2304 w 2304"/>
              <a:gd name="T5" fmla="*/ 1824 h 18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04" h="1824">
                <a:moveTo>
                  <a:pt x="0" y="0"/>
                </a:moveTo>
                <a:lnTo>
                  <a:pt x="0" y="1824"/>
                </a:lnTo>
                <a:lnTo>
                  <a:pt x="2304" y="1824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4746F5DB-F85E-5A4F-A169-494D57655C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4552950"/>
            <a:ext cx="1320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>
                <a:solidFill>
                  <a:schemeClr val="accent2"/>
                </a:solidFill>
              </a:rPr>
              <a:t>Most lots sell </a:t>
            </a:r>
          </a:p>
          <a:p>
            <a:pPr algn="l"/>
            <a:r>
              <a:rPr lang="en-US" altLang="en-US">
                <a:solidFill>
                  <a:schemeClr val="accent2"/>
                </a:solidFill>
              </a:rPr>
              <a:t>for $25,000</a:t>
            </a:r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725655CE-CC63-2E40-9122-6CDAD4E0764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19400" y="3638550"/>
            <a:ext cx="2895600" cy="1219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F16FC9A9-2487-774E-A93F-F15F2C850523}"/>
              </a:ext>
            </a:extLst>
          </p:cNvPr>
          <p:cNvSpPr txBox="1">
            <a:spLocks noChangeArrowheads="1"/>
          </p:cNvSpPr>
          <p:nvPr/>
        </p:nvSpPr>
        <p:spPr bwMode="auto">
          <a:xfrm rot="61149">
            <a:off x="7234238" y="5081588"/>
            <a:ext cx="5000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schemeClr val="tx1"/>
                </a:solidFill>
                <a:latin typeface="Symbol" pitchFamily="2" charset="2"/>
              </a:rPr>
              <a:t>+ </a:t>
            </a:r>
            <a:r>
              <a:rPr lang="en-US" altLang="en-US" sz="2400" b="1">
                <a:solidFill>
                  <a:schemeClr val="tx1"/>
                </a:solidFill>
                <a:latin typeface="Symbol" pitchFamily="2" charset="2"/>
              </a:rPr>
              <a:t>e</a:t>
            </a:r>
          </a:p>
        </p:txBody>
      </p:sp>
      <p:grpSp>
        <p:nvGrpSpPr>
          <p:cNvPr id="11" name="Group 31">
            <a:extLst>
              <a:ext uri="{FF2B5EF4-FFF2-40B4-BE49-F238E27FC236}">
                <a16:creationId xmlns:a16="http://schemas.microsoft.com/office/drawing/2014/main" id="{6FD52E43-E71B-484B-9D4C-03103086AB89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4019550"/>
            <a:ext cx="136525" cy="990600"/>
            <a:chOff x="2208" y="2256"/>
            <a:chExt cx="86" cy="624"/>
          </a:xfrm>
        </p:grpSpPr>
        <p:pic>
          <p:nvPicPr>
            <p:cNvPr id="12" name="Picture 12" descr="bd14656_">
              <a:extLst>
                <a:ext uri="{FF2B5EF4-FFF2-40B4-BE49-F238E27FC236}">
                  <a16:creationId xmlns:a16="http://schemas.microsoft.com/office/drawing/2014/main" id="{3377B80F-CFAC-1D4F-B002-7406757EF3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8" y="2256"/>
              <a:ext cx="86" cy="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3" descr="bd14656_">
              <a:extLst>
                <a:ext uri="{FF2B5EF4-FFF2-40B4-BE49-F238E27FC236}">
                  <a16:creationId xmlns:a16="http://schemas.microsoft.com/office/drawing/2014/main" id="{C0FB9635-B073-6F49-B1BB-E37BCF2E5D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8" y="2410"/>
              <a:ext cx="86" cy="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4" descr="bd14656_">
              <a:extLst>
                <a:ext uri="{FF2B5EF4-FFF2-40B4-BE49-F238E27FC236}">
                  <a16:creationId xmlns:a16="http://schemas.microsoft.com/office/drawing/2014/main" id="{F8E7FAAC-B513-3347-B75E-FB23E87C72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8" y="2544"/>
              <a:ext cx="86" cy="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5" descr="bd14656_">
              <a:extLst>
                <a:ext uri="{FF2B5EF4-FFF2-40B4-BE49-F238E27FC236}">
                  <a16:creationId xmlns:a16="http://schemas.microsoft.com/office/drawing/2014/main" id="{D0E3FACA-7334-624B-9FFA-EAD8F66FCA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8" y="2794"/>
              <a:ext cx="86" cy="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32">
            <a:extLst>
              <a:ext uri="{FF2B5EF4-FFF2-40B4-BE49-F238E27FC236}">
                <a16:creationId xmlns:a16="http://schemas.microsoft.com/office/drawing/2014/main" id="{D2EA800A-4354-2849-80DA-3B4C3F33B7ED}"/>
              </a:ext>
            </a:extLst>
          </p:cNvPr>
          <p:cNvGrpSpPr>
            <a:grpSpLocks/>
          </p:cNvGrpSpPr>
          <p:nvPr/>
        </p:nvGrpSpPr>
        <p:grpSpPr bwMode="auto">
          <a:xfrm>
            <a:off x="3978275" y="3790950"/>
            <a:ext cx="136525" cy="990600"/>
            <a:chOff x="2506" y="2112"/>
            <a:chExt cx="86" cy="624"/>
          </a:xfrm>
        </p:grpSpPr>
        <p:pic>
          <p:nvPicPr>
            <p:cNvPr id="17" name="Picture 16" descr="bd14656_">
              <a:extLst>
                <a:ext uri="{FF2B5EF4-FFF2-40B4-BE49-F238E27FC236}">
                  <a16:creationId xmlns:a16="http://schemas.microsoft.com/office/drawing/2014/main" id="{5C748C6C-CA59-7C4E-896D-D598881C85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6" y="2112"/>
              <a:ext cx="86" cy="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 descr="bd14656_">
              <a:extLst>
                <a:ext uri="{FF2B5EF4-FFF2-40B4-BE49-F238E27FC236}">
                  <a16:creationId xmlns:a16="http://schemas.microsoft.com/office/drawing/2014/main" id="{2054DD15-F4A8-864E-BCE1-43500A7FA3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6" y="2266"/>
              <a:ext cx="86" cy="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 descr="bd14656_">
              <a:extLst>
                <a:ext uri="{FF2B5EF4-FFF2-40B4-BE49-F238E27FC236}">
                  <a16:creationId xmlns:a16="http://schemas.microsoft.com/office/drawing/2014/main" id="{7C4EBE18-ECDE-4E46-8A3F-9485905078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6" y="2400"/>
              <a:ext cx="86" cy="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 descr="bd14656_">
              <a:extLst>
                <a:ext uri="{FF2B5EF4-FFF2-40B4-BE49-F238E27FC236}">
                  <a16:creationId xmlns:a16="http://schemas.microsoft.com/office/drawing/2014/main" id="{13AAA03E-D615-B949-B4F0-474342ABBC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6" y="2650"/>
              <a:ext cx="86" cy="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34">
            <a:extLst>
              <a:ext uri="{FF2B5EF4-FFF2-40B4-BE49-F238E27FC236}">
                <a16:creationId xmlns:a16="http://schemas.microsoft.com/office/drawing/2014/main" id="{2225074C-420A-E947-B04C-09444ED3C381}"/>
              </a:ext>
            </a:extLst>
          </p:cNvPr>
          <p:cNvGrpSpPr>
            <a:grpSpLocks/>
          </p:cNvGrpSpPr>
          <p:nvPr/>
        </p:nvGrpSpPr>
        <p:grpSpPr bwMode="auto">
          <a:xfrm>
            <a:off x="5502275" y="3409950"/>
            <a:ext cx="136525" cy="990600"/>
            <a:chOff x="3466" y="1872"/>
            <a:chExt cx="86" cy="624"/>
          </a:xfrm>
        </p:grpSpPr>
        <p:pic>
          <p:nvPicPr>
            <p:cNvPr id="22" name="Picture 24" descr="bd14656_">
              <a:extLst>
                <a:ext uri="{FF2B5EF4-FFF2-40B4-BE49-F238E27FC236}">
                  <a16:creationId xmlns:a16="http://schemas.microsoft.com/office/drawing/2014/main" id="{97438395-FACF-6548-ADCF-7B14CB114A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6" y="1872"/>
              <a:ext cx="86" cy="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5" descr="bd14656_">
              <a:extLst>
                <a:ext uri="{FF2B5EF4-FFF2-40B4-BE49-F238E27FC236}">
                  <a16:creationId xmlns:a16="http://schemas.microsoft.com/office/drawing/2014/main" id="{4020D8BC-58D0-C64D-B155-0D1C2871A6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6" y="2026"/>
              <a:ext cx="86" cy="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6" descr="bd14656_">
              <a:extLst>
                <a:ext uri="{FF2B5EF4-FFF2-40B4-BE49-F238E27FC236}">
                  <a16:creationId xmlns:a16="http://schemas.microsoft.com/office/drawing/2014/main" id="{5DFF8DE1-127C-BD45-B805-8FF1453A33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6" y="2160"/>
              <a:ext cx="86" cy="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7" descr="bd14656_">
              <a:extLst>
                <a:ext uri="{FF2B5EF4-FFF2-40B4-BE49-F238E27FC236}">
                  <a16:creationId xmlns:a16="http://schemas.microsoft.com/office/drawing/2014/main" id="{B57FE9CC-74CF-6946-8556-6658203F13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6" y="2410"/>
              <a:ext cx="86" cy="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33">
            <a:extLst>
              <a:ext uri="{FF2B5EF4-FFF2-40B4-BE49-F238E27FC236}">
                <a16:creationId xmlns:a16="http://schemas.microsoft.com/office/drawing/2014/main" id="{63C8FD65-72C5-C244-9EB1-76A2601B60B9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3333750"/>
            <a:ext cx="136525" cy="1524000"/>
            <a:chOff x="2976" y="1824"/>
            <a:chExt cx="86" cy="960"/>
          </a:xfrm>
        </p:grpSpPr>
        <p:pic>
          <p:nvPicPr>
            <p:cNvPr id="27" name="Picture 20" descr="bd14656_">
              <a:extLst>
                <a:ext uri="{FF2B5EF4-FFF2-40B4-BE49-F238E27FC236}">
                  <a16:creationId xmlns:a16="http://schemas.microsoft.com/office/drawing/2014/main" id="{F08F1CFA-978B-9A45-8A94-1D2272021A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6" y="1824"/>
              <a:ext cx="86" cy="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1" descr="bd14656_">
              <a:extLst>
                <a:ext uri="{FF2B5EF4-FFF2-40B4-BE49-F238E27FC236}">
                  <a16:creationId xmlns:a16="http://schemas.microsoft.com/office/drawing/2014/main" id="{2D767B07-73BF-5146-9F0C-A8B3C19B72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6" y="1978"/>
              <a:ext cx="86" cy="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2" descr="bd14656_">
              <a:extLst>
                <a:ext uri="{FF2B5EF4-FFF2-40B4-BE49-F238E27FC236}">
                  <a16:creationId xmlns:a16="http://schemas.microsoft.com/office/drawing/2014/main" id="{EA9939B8-7467-F04C-8301-C2EB12FDB0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6" y="2112"/>
              <a:ext cx="86" cy="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3" descr="bd14656_">
              <a:extLst>
                <a:ext uri="{FF2B5EF4-FFF2-40B4-BE49-F238E27FC236}">
                  <a16:creationId xmlns:a16="http://schemas.microsoft.com/office/drawing/2014/main" id="{4B1A4A6D-26F9-3D40-9049-414E74D393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6" y="2362"/>
              <a:ext cx="86" cy="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8" descr="bd14656_">
              <a:extLst>
                <a:ext uri="{FF2B5EF4-FFF2-40B4-BE49-F238E27FC236}">
                  <a16:creationId xmlns:a16="http://schemas.microsoft.com/office/drawing/2014/main" id="{CFFD014C-D5DA-DA4F-AD99-175926D42D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6" y="2458"/>
              <a:ext cx="86" cy="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9" descr="bd14656_">
              <a:extLst>
                <a:ext uri="{FF2B5EF4-FFF2-40B4-BE49-F238E27FC236}">
                  <a16:creationId xmlns:a16="http://schemas.microsoft.com/office/drawing/2014/main" id="{C6B6ABA0-0AD6-A740-904E-684010E29E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6" y="2698"/>
              <a:ext cx="86" cy="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 Box 36">
            <a:extLst>
              <a:ext uri="{FF2B5EF4-FFF2-40B4-BE49-F238E27FC236}">
                <a16:creationId xmlns:a16="http://schemas.microsoft.com/office/drawing/2014/main" id="{1E45FAAB-4AC7-FF48-AC4F-DE30D1A30B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2247900"/>
            <a:ext cx="39370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400" dirty="0">
                <a:solidFill>
                  <a:schemeClr val="accent2"/>
                </a:solidFill>
              </a:rPr>
              <a:t>Since cost behave unpredictably, </a:t>
            </a:r>
            <a:br>
              <a:rPr lang="en-US" altLang="en-US" sz="2400" dirty="0">
                <a:solidFill>
                  <a:schemeClr val="accent2"/>
                </a:solidFill>
              </a:rPr>
            </a:br>
            <a:r>
              <a:rPr lang="en-US" altLang="en-US" sz="2400" dirty="0">
                <a:solidFill>
                  <a:schemeClr val="accent2"/>
                </a:solidFill>
              </a:rPr>
              <a:t>we add a random component. </a:t>
            </a:r>
          </a:p>
        </p:txBody>
      </p:sp>
      <p:grpSp>
        <p:nvGrpSpPr>
          <p:cNvPr id="34" name="Group 43">
            <a:extLst>
              <a:ext uri="{FF2B5EF4-FFF2-40B4-BE49-F238E27FC236}">
                <a16:creationId xmlns:a16="http://schemas.microsoft.com/office/drawing/2014/main" id="{508525CC-D19A-1B44-B71D-E1A876BE731C}"/>
              </a:ext>
            </a:extLst>
          </p:cNvPr>
          <p:cNvGrpSpPr>
            <a:grpSpLocks/>
          </p:cNvGrpSpPr>
          <p:nvPr/>
        </p:nvGrpSpPr>
        <p:grpSpPr bwMode="auto">
          <a:xfrm>
            <a:off x="5505450" y="3448050"/>
            <a:ext cx="95250" cy="857250"/>
            <a:chOff x="3468" y="2172"/>
            <a:chExt cx="60" cy="540"/>
          </a:xfrm>
        </p:grpSpPr>
        <p:sp>
          <p:nvSpPr>
            <p:cNvPr id="35" name="Line 39">
              <a:extLst>
                <a:ext uri="{FF2B5EF4-FFF2-40B4-BE49-F238E27FC236}">
                  <a16:creationId xmlns:a16="http://schemas.microsoft.com/office/drawing/2014/main" id="{E06188F5-8559-504B-B688-4EC563B682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" y="234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6" name="Line 40">
              <a:extLst>
                <a:ext uri="{FF2B5EF4-FFF2-40B4-BE49-F238E27FC236}">
                  <a16:creationId xmlns:a16="http://schemas.microsoft.com/office/drawing/2014/main" id="{3E8E8835-B0C6-624D-9CF4-570A8062BE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8" y="2328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" name="Line 42">
              <a:extLst>
                <a:ext uri="{FF2B5EF4-FFF2-40B4-BE49-F238E27FC236}">
                  <a16:creationId xmlns:a16="http://schemas.microsoft.com/office/drawing/2014/main" id="{E269A570-D91B-EF43-87E5-1BED85BC2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4" y="2172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8" name="Text Box 30">
            <a:extLst>
              <a:ext uri="{FF2B5EF4-FFF2-40B4-BE49-F238E27FC236}">
                <a16:creationId xmlns:a16="http://schemas.microsoft.com/office/drawing/2014/main" id="{8FCAC26B-CBA5-A745-BF36-7A7E70199B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676400"/>
            <a:ext cx="7772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sz="2800" dirty="0"/>
              <a:t>However, house cost vary even among same size houses!</a:t>
            </a:r>
          </a:p>
        </p:txBody>
      </p:sp>
    </p:spTree>
    <p:extLst>
      <p:ext uri="{BB962C8B-B14F-4D97-AF65-F5344CB8AC3E}">
        <p14:creationId xmlns:p14="http://schemas.microsoft.com/office/powerpoint/2010/main" val="153033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utoUpdateAnimBg="0"/>
      <p:bldP spid="33" grpId="0" autoUpdateAnimBg="0"/>
      <p:bldP spid="38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Supervised learning general concepts</a:t>
            </a:r>
          </a:p>
          <a:p>
            <a:r>
              <a:rPr lang="en-US" dirty="0"/>
              <a:t>Supervised learning Models</a:t>
            </a:r>
          </a:p>
          <a:p>
            <a:pPr lvl="1"/>
            <a:r>
              <a:rPr lang="en-US" dirty="0"/>
              <a:t>K Nearest Neighbor</a:t>
            </a:r>
          </a:p>
          <a:p>
            <a:pPr lvl="1"/>
            <a:r>
              <a:rPr lang="en-US" dirty="0"/>
              <a:t>Decision Tree</a:t>
            </a:r>
          </a:p>
          <a:p>
            <a:pPr lvl="1"/>
            <a:r>
              <a:rPr lang="en-US" dirty="0"/>
              <a:t>Bootstrapping, Bagging, and Random Forest</a:t>
            </a:r>
          </a:p>
          <a:p>
            <a:pPr lvl="1"/>
            <a:r>
              <a:rPr lang="en-US" altLang="zh-CN" dirty="0"/>
              <a:t>XGBOOST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834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BEC26-4BC7-CA4B-85F9-CD5D45988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AEB2E-87AD-3C4B-8C51-D534DAA27A0B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1828800"/>
            <a:ext cx="7772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/>
              <a:t>The first order linear model</a:t>
            </a:r>
          </a:p>
          <a:p>
            <a:pPr>
              <a:lnSpc>
                <a:spcPct val="90000"/>
              </a:lnSpc>
            </a:pPr>
            <a:endParaRPr lang="en-US" altLang="en-US"/>
          </a:p>
          <a:p>
            <a:pPr lvl="1">
              <a:lnSpc>
                <a:spcPct val="90000"/>
              </a:lnSpc>
              <a:buFontTx/>
              <a:buNone/>
            </a:pPr>
            <a:endParaRPr lang="en-US" altLang="en-US"/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/>
              <a:t>y = dependent variable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/>
              <a:t>x = independent variable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>
                <a:latin typeface="Symbol" pitchFamily="2" charset="2"/>
              </a:rPr>
              <a:t>b</a:t>
            </a:r>
            <a:r>
              <a:rPr lang="en-US" altLang="en-US" sz="2400" baseline="-25000"/>
              <a:t>0</a:t>
            </a:r>
            <a:r>
              <a:rPr lang="en-US" altLang="en-US"/>
              <a:t> = y-intercept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>
                <a:latin typeface="Symbol" pitchFamily="2" charset="2"/>
              </a:rPr>
              <a:t>b</a:t>
            </a:r>
            <a:r>
              <a:rPr lang="en-US" altLang="en-US" sz="2400" baseline="-25000"/>
              <a:t>1</a:t>
            </a:r>
            <a:r>
              <a:rPr lang="en-US" altLang="en-US"/>
              <a:t> = slope of the line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>
                <a:latin typeface="Symbol" pitchFamily="2" charset="2"/>
              </a:rPr>
              <a:t>e</a:t>
            </a:r>
            <a:r>
              <a:rPr lang="en-US" altLang="en-US"/>
              <a:t> = error variable</a:t>
            </a:r>
            <a:endParaRPr lang="en-US" alt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B0807C5-1F64-6042-9128-471B540A65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2084681"/>
              </p:ext>
            </p:extLst>
          </p:nvPr>
        </p:nvGraphicFramePr>
        <p:xfrm>
          <a:off x="2438400" y="2590800"/>
          <a:ext cx="2686050" cy="63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Equation" r:id="rId3" imgW="18427700" imgH="4394200" progId="Equation.3">
                  <p:embed/>
                </p:oleObj>
              </mc:Choice>
              <mc:Fallback>
                <p:oleObj name="Equation" r:id="rId3" imgW="18427700" imgH="4394200" progId="Equation.3">
                  <p:embed/>
                  <p:pic>
                    <p:nvPicPr>
                      <p:cNvPr id="5124" name="Object 4">
                        <a:extLst>
                          <a:ext uri="{FF2B5EF4-FFF2-40B4-BE49-F238E27FC236}">
                            <a16:creationId xmlns:a16="http://schemas.microsoft.com/office/drawing/2014/main" id="{BF81049C-6259-1145-9351-EEED298985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2590800"/>
                        <a:ext cx="2686050" cy="639763"/>
                      </a:xfrm>
                      <a:prstGeom prst="rect">
                        <a:avLst/>
                      </a:prstGeom>
                      <a:solidFill>
                        <a:srgbClr val="00FFFF"/>
                      </a:solidFill>
                      <a:ln>
                        <a:noFill/>
                      </a:ln>
                      <a:effectLst>
                        <a:outerShdw dist="117088" dir="18636078" algn="ctr" rotWithShape="0">
                          <a:srgbClr val="2C2CB0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19">
            <a:extLst>
              <a:ext uri="{FF2B5EF4-FFF2-40B4-BE49-F238E27FC236}">
                <a16:creationId xmlns:a16="http://schemas.microsoft.com/office/drawing/2014/main" id="{468678B6-C33A-6F45-95EA-A79CCB504629}"/>
              </a:ext>
            </a:extLst>
          </p:cNvPr>
          <p:cNvGrpSpPr>
            <a:grpSpLocks/>
          </p:cNvGrpSpPr>
          <p:nvPr/>
        </p:nvGrpSpPr>
        <p:grpSpPr bwMode="auto">
          <a:xfrm>
            <a:off x="5410200" y="3962400"/>
            <a:ext cx="2667000" cy="1981200"/>
            <a:chOff x="3408" y="2496"/>
            <a:chExt cx="1680" cy="1248"/>
          </a:xfrm>
        </p:grpSpPr>
        <p:sp>
          <p:nvSpPr>
            <p:cNvPr id="7" name="Line 5">
              <a:extLst>
                <a:ext uri="{FF2B5EF4-FFF2-40B4-BE49-F238E27FC236}">
                  <a16:creationId xmlns:a16="http://schemas.microsoft.com/office/drawing/2014/main" id="{249E8AB3-FE3E-B84A-B43D-2D5BB585DA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8" y="2496"/>
              <a:ext cx="0" cy="1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6">
              <a:extLst>
                <a:ext uri="{FF2B5EF4-FFF2-40B4-BE49-F238E27FC236}">
                  <a16:creationId xmlns:a16="http://schemas.microsoft.com/office/drawing/2014/main" id="{6D20722F-2172-1E4A-B03F-A6A11EFAB8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8" y="3744"/>
              <a:ext cx="16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" name="Text Box 8">
            <a:extLst>
              <a:ext uri="{FF2B5EF4-FFF2-40B4-BE49-F238E27FC236}">
                <a16:creationId xmlns:a16="http://schemas.microsoft.com/office/drawing/2014/main" id="{67910DEF-6B1F-CF4A-8241-B591B3217A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5725" y="3775075"/>
            <a:ext cx="3095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40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10" name="Line 11">
            <a:extLst>
              <a:ext uri="{FF2B5EF4-FFF2-40B4-BE49-F238E27FC236}">
                <a16:creationId xmlns:a16="http://schemas.microsoft.com/office/drawing/2014/main" id="{F97E6921-744B-6A4C-885D-83514D0EFB3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10200" y="4114800"/>
            <a:ext cx="2438400" cy="1600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 Box 12">
            <a:extLst>
              <a:ext uri="{FF2B5EF4-FFF2-40B4-BE49-F238E27FC236}">
                <a16:creationId xmlns:a16="http://schemas.microsoft.com/office/drawing/2014/main" id="{21492803-CC4D-7A46-B7AC-EFD1A770A6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25" y="5595938"/>
            <a:ext cx="3857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>
                <a:solidFill>
                  <a:schemeClr val="tx1"/>
                </a:solidFill>
                <a:latin typeface="Symbol" pitchFamily="2" charset="2"/>
              </a:rPr>
              <a:t>b</a:t>
            </a:r>
            <a:r>
              <a:rPr lang="en-US" altLang="en-US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0</a:t>
            </a:r>
            <a:endParaRPr lang="en-US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37470F34-759A-5747-A93B-9D13ABB7176C}"/>
              </a:ext>
            </a:extLst>
          </p:cNvPr>
          <p:cNvSpPr>
            <a:spLocks/>
          </p:cNvSpPr>
          <p:nvPr/>
        </p:nvSpPr>
        <p:spPr bwMode="auto">
          <a:xfrm>
            <a:off x="5638800" y="5105400"/>
            <a:ext cx="685800" cy="457200"/>
          </a:xfrm>
          <a:custGeom>
            <a:avLst/>
            <a:gdLst>
              <a:gd name="T0" fmla="*/ 0 w 432"/>
              <a:gd name="T1" fmla="*/ 288 h 288"/>
              <a:gd name="T2" fmla="*/ 432 w 432"/>
              <a:gd name="T3" fmla="*/ 288 h 288"/>
              <a:gd name="T4" fmla="*/ 432 w 432"/>
              <a:gd name="T5" fmla="*/ 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" h="288">
                <a:moveTo>
                  <a:pt x="0" y="288"/>
                </a:moveTo>
                <a:lnTo>
                  <a:pt x="432" y="288"/>
                </a:lnTo>
                <a:lnTo>
                  <a:pt x="432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06CD2813-BC58-4E4D-B168-CD08DB43FA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9125" y="5521325"/>
            <a:ext cx="5286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>
                <a:solidFill>
                  <a:schemeClr val="tx1"/>
                </a:solidFill>
              </a:rPr>
              <a:t>Run</a:t>
            </a:r>
          </a:p>
        </p:txBody>
      </p:sp>
      <p:sp>
        <p:nvSpPr>
          <p:cNvPr id="14" name="Text Box 15">
            <a:extLst>
              <a:ext uri="{FF2B5EF4-FFF2-40B4-BE49-F238E27FC236}">
                <a16:creationId xmlns:a16="http://schemas.microsoft.com/office/drawing/2014/main" id="{EC2F762C-1E5C-9E47-9DC9-1E52BF3841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8725" y="5140325"/>
            <a:ext cx="558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>
                <a:solidFill>
                  <a:schemeClr val="tx1"/>
                </a:solidFill>
              </a:rPr>
              <a:t>Rise</a:t>
            </a:r>
          </a:p>
        </p:txBody>
      </p:sp>
      <p:sp>
        <p:nvSpPr>
          <p:cNvPr id="15" name="Text Box 16">
            <a:extLst>
              <a:ext uri="{FF2B5EF4-FFF2-40B4-BE49-F238E27FC236}">
                <a16:creationId xmlns:a16="http://schemas.microsoft.com/office/drawing/2014/main" id="{1A607866-8348-2D4F-9498-FACE9492F8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6925" y="5214938"/>
            <a:ext cx="1371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>
                <a:solidFill>
                  <a:schemeClr val="tx1"/>
                </a:solidFill>
                <a:latin typeface="Symbol" pitchFamily="2" charset="2"/>
              </a:rPr>
              <a:t>b</a:t>
            </a:r>
            <a:r>
              <a:rPr lang="en-US" altLang="en-US" baseline="-25000">
                <a:solidFill>
                  <a:schemeClr val="tx1"/>
                </a:solidFill>
                <a:latin typeface="Symbol" pitchFamily="2" charset="2"/>
              </a:rPr>
              <a:t>1</a:t>
            </a:r>
            <a:r>
              <a:rPr lang="en-US" altLang="en-US">
                <a:solidFill>
                  <a:schemeClr val="tx1"/>
                </a:solidFill>
              </a:rPr>
              <a:t> = Rise/Run</a:t>
            </a:r>
          </a:p>
        </p:txBody>
      </p:sp>
      <p:sp>
        <p:nvSpPr>
          <p:cNvPr id="16" name="Line 17">
            <a:extLst>
              <a:ext uri="{FF2B5EF4-FFF2-40B4-BE49-F238E27FC236}">
                <a16:creationId xmlns:a16="http://schemas.microsoft.com/office/drawing/2014/main" id="{D14577C2-AE63-EE42-B93B-FB6F1D6081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34000" y="5715000"/>
            <a:ext cx="7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4D9C9173-D0EF-924C-9C6D-F1BA85775B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3503613"/>
            <a:ext cx="3243263" cy="92551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dirty="0">
                <a:solidFill>
                  <a:schemeClr val="tx1"/>
                </a:solidFill>
                <a:latin typeface="Symbol" pitchFamily="2" charset="2"/>
              </a:rPr>
              <a:t>b</a:t>
            </a:r>
            <a:r>
              <a:rPr lang="en-US" altLang="en-US" baseline="-25000" dirty="0">
                <a:solidFill>
                  <a:schemeClr val="tx1"/>
                </a:solidFill>
              </a:rPr>
              <a:t>0</a:t>
            </a:r>
            <a:r>
              <a:rPr lang="en-US" altLang="en-US" dirty="0">
                <a:solidFill>
                  <a:schemeClr val="tx1"/>
                </a:solidFill>
              </a:rPr>
              <a:t> and </a:t>
            </a:r>
            <a:r>
              <a:rPr lang="en-US" altLang="en-US" dirty="0">
                <a:solidFill>
                  <a:schemeClr val="tx1"/>
                </a:solidFill>
                <a:latin typeface="Symbol" pitchFamily="2" charset="2"/>
              </a:rPr>
              <a:t>b</a:t>
            </a:r>
            <a:r>
              <a:rPr lang="en-US" altLang="en-US" baseline="-25000" dirty="0">
                <a:solidFill>
                  <a:schemeClr val="tx1"/>
                </a:solidFill>
              </a:rPr>
              <a:t>1</a:t>
            </a:r>
            <a:r>
              <a:rPr lang="en-US" altLang="en-US" dirty="0">
                <a:solidFill>
                  <a:schemeClr val="tx1"/>
                </a:solidFill>
              </a:rPr>
              <a:t> are unknown population</a:t>
            </a:r>
            <a:br>
              <a:rPr lang="en-US" altLang="en-US" dirty="0">
                <a:solidFill>
                  <a:schemeClr val="tx1"/>
                </a:solidFill>
              </a:rPr>
            </a:br>
            <a:r>
              <a:rPr lang="en-US" altLang="en-US" dirty="0">
                <a:solidFill>
                  <a:schemeClr val="tx1"/>
                </a:solidFill>
              </a:rPr>
              <a:t>parameters, therefore are estimated </a:t>
            </a:r>
          </a:p>
          <a:p>
            <a:pPr algn="l"/>
            <a:r>
              <a:rPr lang="en-US" altLang="en-US" dirty="0">
                <a:solidFill>
                  <a:schemeClr val="tx1"/>
                </a:solidFill>
              </a:rPr>
              <a:t>from the data.</a:t>
            </a:r>
          </a:p>
        </p:txBody>
      </p:sp>
    </p:spTree>
    <p:extLst>
      <p:ext uri="{BB962C8B-B14F-4D97-AF65-F5344CB8AC3E}">
        <p14:creationId xmlns:p14="http://schemas.microsoft.com/office/powerpoint/2010/main" val="180825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96BBB-C89D-6540-A8CE-02EC53B54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Estimating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coefficients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DB962-B02F-164F-AA61-9E1DB7F5E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The estimates are determined by </a:t>
            </a:r>
          </a:p>
          <a:p>
            <a:pPr lvl="1"/>
            <a:r>
              <a:rPr lang="en-US" altLang="en-US" dirty="0"/>
              <a:t>drawing a sample from the population of interest,</a:t>
            </a:r>
          </a:p>
          <a:p>
            <a:pPr lvl="1"/>
            <a:r>
              <a:rPr lang="en-US" altLang="en-US" dirty="0"/>
              <a:t>calculating sample statistics.</a:t>
            </a:r>
          </a:p>
          <a:p>
            <a:pPr lvl="1"/>
            <a:r>
              <a:rPr lang="en-US" altLang="en-US" dirty="0"/>
              <a:t>producing a straight line that cuts into the data.</a:t>
            </a:r>
          </a:p>
          <a:p>
            <a:endParaRPr lang="en-US" dirty="0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3C5CF6A6-50CA-244A-873B-26417847A936}"/>
              </a:ext>
            </a:extLst>
          </p:cNvPr>
          <p:cNvSpPr>
            <a:spLocks/>
          </p:cNvSpPr>
          <p:nvPr/>
        </p:nvSpPr>
        <p:spPr bwMode="auto">
          <a:xfrm>
            <a:off x="1665287" y="3902751"/>
            <a:ext cx="4302125" cy="2147887"/>
          </a:xfrm>
          <a:custGeom>
            <a:avLst/>
            <a:gdLst>
              <a:gd name="T0" fmla="*/ 0 w 2112"/>
              <a:gd name="T1" fmla="*/ 0 h 1248"/>
              <a:gd name="T2" fmla="*/ 0 w 2112"/>
              <a:gd name="T3" fmla="*/ 1248 h 1248"/>
              <a:gd name="T4" fmla="*/ 2112 w 2112"/>
              <a:gd name="T5" fmla="*/ 1248 h 1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12" h="1248">
                <a:moveTo>
                  <a:pt x="0" y="0"/>
                </a:moveTo>
                <a:lnTo>
                  <a:pt x="0" y="1248"/>
                </a:lnTo>
                <a:lnTo>
                  <a:pt x="2112" y="124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450DBC23-1B32-E346-B497-2BFD47590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8012" y="4029751"/>
            <a:ext cx="3159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>
                <a:solidFill>
                  <a:schemeClr val="tx1"/>
                </a:solidFill>
                <a:latin typeface="Wingdings" pitchFamily="2" charset="2"/>
              </a:rPr>
              <a:t>w</a:t>
            </a:r>
          </a:p>
        </p:txBody>
      </p:sp>
      <p:sp>
        <p:nvSpPr>
          <p:cNvPr id="6" name="Text Box 8">
            <a:extLst>
              <a:ext uri="{FF2B5EF4-FFF2-40B4-BE49-F238E27FC236}">
                <a16:creationId xmlns:a16="http://schemas.microsoft.com/office/drawing/2014/main" id="{7E1EDEB8-89D5-9446-B652-B5571B23A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5212" y="4334551"/>
            <a:ext cx="3159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>
                <a:solidFill>
                  <a:schemeClr val="tx1"/>
                </a:solidFill>
                <a:latin typeface="Wingdings" pitchFamily="2" charset="2"/>
              </a:rPr>
              <a:t>w</a:t>
            </a:r>
          </a:p>
        </p:txBody>
      </p:sp>
      <p:sp>
        <p:nvSpPr>
          <p:cNvPr id="7" name="Text Box 9">
            <a:extLst>
              <a:ext uri="{FF2B5EF4-FFF2-40B4-BE49-F238E27FC236}">
                <a16:creationId xmlns:a16="http://schemas.microsoft.com/office/drawing/2014/main" id="{1A3EBD68-8667-E04C-85AB-83B685FA69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5212" y="4791751"/>
            <a:ext cx="3159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>
                <a:solidFill>
                  <a:schemeClr val="tx1"/>
                </a:solidFill>
                <a:latin typeface="Wingdings" pitchFamily="2" charset="2"/>
              </a:rPr>
              <a:t>w</a:t>
            </a:r>
          </a:p>
        </p:txBody>
      </p:sp>
      <p:sp>
        <p:nvSpPr>
          <p:cNvPr id="8" name="Text Box 10">
            <a:extLst>
              <a:ext uri="{FF2B5EF4-FFF2-40B4-BE49-F238E27FC236}">
                <a16:creationId xmlns:a16="http://schemas.microsoft.com/office/drawing/2014/main" id="{E773A727-02D8-3B43-B57B-BB41727DBD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5212" y="5136238"/>
            <a:ext cx="3159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>
                <a:solidFill>
                  <a:schemeClr val="tx1"/>
                </a:solidFill>
                <a:latin typeface="Wingdings" pitchFamily="2" charset="2"/>
              </a:rPr>
              <a:t>w</a:t>
            </a:r>
          </a:p>
        </p:txBody>
      </p:sp>
      <p:sp>
        <p:nvSpPr>
          <p:cNvPr id="9" name="Text Box 11">
            <a:extLst>
              <a:ext uri="{FF2B5EF4-FFF2-40B4-BE49-F238E27FC236}">
                <a16:creationId xmlns:a16="http://schemas.microsoft.com/office/drawing/2014/main" id="{8D5EE4F2-D099-B543-B0A9-1AC2A07B8D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8612" y="4983838"/>
            <a:ext cx="299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>
                <a:solidFill>
                  <a:schemeClr val="tx1"/>
                </a:solidFill>
                <a:latin typeface="Wingdings" pitchFamily="2" charset="2"/>
              </a:rPr>
              <a:t>w  w  w      w</a:t>
            </a:r>
          </a:p>
        </p:txBody>
      </p:sp>
      <p:sp>
        <p:nvSpPr>
          <p:cNvPr id="10" name="Text Box 12">
            <a:extLst>
              <a:ext uri="{FF2B5EF4-FFF2-40B4-BE49-F238E27FC236}">
                <a16:creationId xmlns:a16="http://schemas.microsoft.com/office/drawing/2014/main" id="{F3D94A4F-50D6-7541-88D0-9FB55A3248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6937" y="4639351"/>
            <a:ext cx="3159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>
                <a:solidFill>
                  <a:schemeClr val="tx1"/>
                </a:solidFill>
                <a:latin typeface="Wingdings" pitchFamily="2" charset="2"/>
              </a:rPr>
              <a:t>w</a:t>
            </a:r>
          </a:p>
        </p:txBody>
      </p:sp>
      <p:sp>
        <p:nvSpPr>
          <p:cNvPr id="11" name="Text Box 13">
            <a:extLst>
              <a:ext uri="{FF2B5EF4-FFF2-40B4-BE49-F238E27FC236}">
                <a16:creationId xmlns:a16="http://schemas.microsoft.com/office/drawing/2014/main" id="{223DFF98-02B0-2A42-9261-91D45655DF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25" y="5253713"/>
            <a:ext cx="11334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>
                <a:solidFill>
                  <a:schemeClr val="tx1"/>
                </a:solidFill>
                <a:latin typeface="Wingdings" pitchFamily="2" charset="2"/>
              </a:rPr>
              <a:t>w   w</a:t>
            </a:r>
          </a:p>
        </p:txBody>
      </p:sp>
      <p:sp>
        <p:nvSpPr>
          <p:cNvPr id="12" name="Text Box 14">
            <a:extLst>
              <a:ext uri="{FF2B5EF4-FFF2-40B4-BE49-F238E27FC236}">
                <a16:creationId xmlns:a16="http://schemas.microsoft.com/office/drawing/2014/main" id="{CF16335F-CB6A-DB4F-AB07-5DBFAD88D2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4412" y="4907638"/>
            <a:ext cx="3159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>
                <a:solidFill>
                  <a:schemeClr val="tx1"/>
                </a:solidFill>
                <a:latin typeface="Wingdings" pitchFamily="2" charset="2"/>
              </a:rPr>
              <a:t>w</a:t>
            </a:r>
          </a:p>
        </p:txBody>
      </p:sp>
      <p:sp>
        <p:nvSpPr>
          <p:cNvPr id="13" name="Text Box 15">
            <a:extLst>
              <a:ext uri="{FF2B5EF4-FFF2-40B4-BE49-F238E27FC236}">
                <a16:creationId xmlns:a16="http://schemas.microsoft.com/office/drawing/2014/main" id="{79F20395-C9E7-904A-B1FD-4FF6788E20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0675" y="5248951"/>
            <a:ext cx="9048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>
                <a:solidFill>
                  <a:schemeClr val="tx1"/>
                </a:solidFill>
                <a:latin typeface="Wingdings" pitchFamily="2" charset="2"/>
              </a:rPr>
              <a:t>w  w</a:t>
            </a:r>
          </a:p>
        </p:txBody>
      </p:sp>
      <p:sp>
        <p:nvSpPr>
          <p:cNvPr id="14" name="Text Box 16">
            <a:extLst>
              <a:ext uri="{FF2B5EF4-FFF2-40B4-BE49-F238E27FC236}">
                <a16:creationId xmlns:a16="http://schemas.microsoft.com/office/drawing/2014/main" id="{EE9F197F-E0BC-B241-BD57-4A268E01C4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6537" y="5553751"/>
            <a:ext cx="3159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>
                <a:solidFill>
                  <a:schemeClr val="tx1"/>
                </a:solidFill>
                <a:latin typeface="Wingdings" pitchFamily="2" charset="2"/>
              </a:rPr>
              <a:t>w</a:t>
            </a:r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0BEE1D0E-BA36-3644-8ABF-589A6D59883E}"/>
              </a:ext>
            </a:extLst>
          </p:cNvPr>
          <p:cNvSpPr>
            <a:spLocks noChangeShapeType="1"/>
          </p:cNvSpPr>
          <p:nvPr/>
        </p:nvSpPr>
        <p:spPr bwMode="auto">
          <a:xfrm>
            <a:off x="2524125" y="4450438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19">
            <a:extLst>
              <a:ext uri="{FF2B5EF4-FFF2-40B4-BE49-F238E27FC236}">
                <a16:creationId xmlns:a16="http://schemas.microsoft.com/office/drawing/2014/main" id="{72865720-795C-AC44-81FE-80E6F7B8EF8F}"/>
              </a:ext>
            </a:extLst>
          </p:cNvPr>
          <p:cNvSpPr>
            <a:spLocks noChangeShapeType="1"/>
          </p:cNvSpPr>
          <p:nvPr/>
        </p:nvSpPr>
        <p:spPr bwMode="auto">
          <a:xfrm>
            <a:off x="3016250" y="49838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21">
            <a:extLst>
              <a:ext uri="{FF2B5EF4-FFF2-40B4-BE49-F238E27FC236}">
                <a16:creationId xmlns:a16="http://schemas.microsoft.com/office/drawing/2014/main" id="{20157E36-5842-2045-A0D2-0FEC011B9558}"/>
              </a:ext>
            </a:extLst>
          </p:cNvPr>
          <p:cNvSpPr>
            <a:spLocks noChangeShapeType="1"/>
          </p:cNvSpPr>
          <p:nvPr/>
        </p:nvSpPr>
        <p:spPr bwMode="auto">
          <a:xfrm>
            <a:off x="3605212" y="4679038"/>
            <a:ext cx="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22">
            <a:extLst>
              <a:ext uri="{FF2B5EF4-FFF2-40B4-BE49-F238E27FC236}">
                <a16:creationId xmlns:a16="http://schemas.microsoft.com/office/drawing/2014/main" id="{BFCB2848-079D-8B47-9733-A96D9E76A451}"/>
              </a:ext>
            </a:extLst>
          </p:cNvPr>
          <p:cNvSpPr>
            <a:spLocks noChangeShapeType="1"/>
          </p:cNvSpPr>
          <p:nvPr/>
        </p:nvSpPr>
        <p:spPr bwMode="auto">
          <a:xfrm>
            <a:off x="4200525" y="4983838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Line 23">
            <a:extLst>
              <a:ext uri="{FF2B5EF4-FFF2-40B4-BE49-F238E27FC236}">
                <a16:creationId xmlns:a16="http://schemas.microsoft.com/office/drawing/2014/main" id="{2C7D297E-B03C-724E-BD75-89E6B8AED0D0}"/>
              </a:ext>
            </a:extLst>
          </p:cNvPr>
          <p:cNvSpPr>
            <a:spLocks noChangeShapeType="1"/>
          </p:cNvSpPr>
          <p:nvPr/>
        </p:nvSpPr>
        <p:spPr bwMode="auto">
          <a:xfrm>
            <a:off x="4997450" y="49838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Line 24">
            <a:extLst>
              <a:ext uri="{FF2B5EF4-FFF2-40B4-BE49-F238E27FC236}">
                <a16:creationId xmlns:a16="http://schemas.microsoft.com/office/drawing/2014/main" id="{934A4CA1-868D-A94E-B84F-B55E20C91345}"/>
              </a:ext>
            </a:extLst>
          </p:cNvPr>
          <p:cNvSpPr>
            <a:spLocks noChangeShapeType="1"/>
          </p:cNvSpPr>
          <p:nvPr/>
        </p:nvSpPr>
        <p:spPr bwMode="auto">
          <a:xfrm>
            <a:off x="1665287" y="4644113"/>
            <a:ext cx="4114800" cy="1066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Line 25">
            <a:extLst>
              <a:ext uri="{FF2B5EF4-FFF2-40B4-BE49-F238E27FC236}">
                <a16:creationId xmlns:a16="http://schemas.microsoft.com/office/drawing/2014/main" id="{2C827C91-2E71-5E49-986F-5AC9347C36F8}"/>
              </a:ext>
            </a:extLst>
          </p:cNvPr>
          <p:cNvSpPr>
            <a:spLocks noChangeShapeType="1"/>
          </p:cNvSpPr>
          <p:nvPr/>
        </p:nvSpPr>
        <p:spPr bwMode="auto">
          <a:xfrm>
            <a:off x="1665287" y="4145638"/>
            <a:ext cx="4038600" cy="1905000"/>
          </a:xfrm>
          <a:prstGeom prst="line">
            <a:avLst/>
          </a:prstGeom>
          <a:noFill/>
          <a:ln w="9525">
            <a:solidFill>
              <a:srgbClr val="FF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27">
            <a:extLst>
              <a:ext uri="{FF2B5EF4-FFF2-40B4-BE49-F238E27FC236}">
                <a16:creationId xmlns:a16="http://schemas.microsoft.com/office/drawing/2014/main" id="{7D95E83F-077B-8840-979A-3DFF6337D459}"/>
              </a:ext>
            </a:extLst>
          </p:cNvPr>
          <p:cNvSpPr>
            <a:spLocks noChangeShapeType="1"/>
          </p:cNvSpPr>
          <p:nvPr/>
        </p:nvSpPr>
        <p:spPr bwMode="auto">
          <a:xfrm>
            <a:off x="1665287" y="4907638"/>
            <a:ext cx="403860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Text Box 28">
            <a:extLst>
              <a:ext uri="{FF2B5EF4-FFF2-40B4-BE49-F238E27FC236}">
                <a16:creationId xmlns:a16="http://schemas.microsoft.com/office/drawing/2014/main" id="{499BEEE8-A761-D34C-B146-A9A66867F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4156751"/>
            <a:ext cx="3694113" cy="831850"/>
          </a:xfrm>
          <a:prstGeom prst="rect">
            <a:avLst/>
          </a:prstGeom>
          <a:solidFill>
            <a:schemeClr val="bg1"/>
          </a:solidFill>
          <a:ln w="9525">
            <a:solidFill>
              <a:srgbClr val="FF00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sz="2400" dirty="0">
                <a:solidFill>
                  <a:schemeClr val="tx1"/>
                </a:solidFill>
              </a:rPr>
              <a:t>Question: What should be </a:t>
            </a:r>
            <a:br>
              <a:rPr lang="en-US" altLang="en-US" sz="2400" dirty="0">
                <a:solidFill>
                  <a:schemeClr val="tx1"/>
                </a:solidFill>
              </a:rPr>
            </a:br>
            <a:r>
              <a:rPr lang="en-US" altLang="en-US" sz="2400" dirty="0">
                <a:solidFill>
                  <a:schemeClr val="tx1"/>
                </a:solidFill>
              </a:rPr>
              <a:t>considered a good line?</a:t>
            </a:r>
          </a:p>
        </p:txBody>
      </p:sp>
      <p:sp>
        <p:nvSpPr>
          <p:cNvPr id="24" name="Text Box 29">
            <a:extLst>
              <a:ext uri="{FF2B5EF4-FFF2-40B4-BE49-F238E27FC236}">
                <a16:creationId xmlns:a16="http://schemas.microsoft.com/office/drawing/2014/main" id="{39149187-8F81-3D46-92B6-5A5D59FE9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1887" y="5974438"/>
            <a:ext cx="2778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25" name="Text Box 30">
            <a:extLst>
              <a:ext uri="{FF2B5EF4-FFF2-40B4-BE49-F238E27FC236}">
                <a16:creationId xmlns:a16="http://schemas.microsoft.com/office/drawing/2014/main" id="{F9BF38A8-AB6E-954B-AF02-A1DDE0752B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3675" y="3951963"/>
            <a:ext cx="2778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>
                <a:solidFill>
                  <a:schemeClr val="tx1"/>
                </a:solidFill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08838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44A5F-1AB8-E442-971D-FDA7FAA46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The Least Squares (Regression) 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13FBF-0C2B-084F-9873-C92BA5598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33400"/>
          </a:xfrm>
        </p:spPr>
        <p:txBody>
          <a:bodyPr>
            <a:normAutofit fontScale="55000" lnSpcReduction="20000"/>
          </a:bodyPr>
          <a:lstStyle/>
          <a:p>
            <a:r>
              <a:rPr lang="en-US" altLang="en-US" dirty="0"/>
              <a:t>A good line is one that minimizes the sum of squared differences between the</a:t>
            </a:r>
            <a:r>
              <a:rPr lang="zh-CN" altLang="en-US" dirty="0"/>
              <a:t> </a:t>
            </a:r>
            <a:r>
              <a:rPr lang="en-US" altLang="en-US" dirty="0"/>
              <a:t>points and the line.</a:t>
            </a:r>
          </a:p>
          <a:p>
            <a:endParaRPr lang="en-US" dirty="0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1669F7C2-3AF2-8741-8BCA-CD4A7139A2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9975" y="5902326"/>
            <a:ext cx="288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02275B11-0D4E-994A-8688-0E66D17AE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50" y="3733801"/>
            <a:ext cx="288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Line 5">
            <a:extLst>
              <a:ext uri="{FF2B5EF4-FFF2-40B4-BE49-F238E27FC236}">
                <a16:creationId xmlns:a16="http://schemas.microsoft.com/office/drawing/2014/main" id="{72B9454E-DEA8-9841-A73B-899E6DAE557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58850" y="3976689"/>
            <a:ext cx="2819400" cy="0"/>
          </a:xfrm>
          <a:prstGeom prst="line">
            <a:avLst/>
          </a:prstGeom>
          <a:noFill/>
          <a:ln w="31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6CC7CE62-9B44-544F-B8C1-046C4F3DFBB9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2850" y="3983039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FC12DF0C-704E-D545-A8AD-FC40A7D95B20}"/>
              </a:ext>
            </a:extLst>
          </p:cNvPr>
          <p:cNvSpPr>
            <a:spLocks/>
          </p:cNvSpPr>
          <p:nvPr/>
        </p:nvSpPr>
        <p:spPr bwMode="auto">
          <a:xfrm>
            <a:off x="958850" y="2590801"/>
            <a:ext cx="4724400" cy="3352800"/>
          </a:xfrm>
          <a:custGeom>
            <a:avLst/>
            <a:gdLst>
              <a:gd name="T0" fmla="*/ 0 w 3744"/>
              <a:gd name="T1" fmla="*/ 0 h 2112"/>
              <a:gd name="T2" fmla="*/ 0 w 3744"/>
              <a:gd name="T3" fmla="*/ 2112 h 2112"/>
              <a:gd name="T4" fmla="*/ 3744 w 3744"/>
              <a:gd name="T5" fmla="*/ 2112 h 2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44" h="2112">
                <a:moveTo>
                  <a:pt x="0" y="0"/>
                </a:moveTo>
                <a:lnTo>
                  <a:pt x="0" y="2112"/>
                </a:lnTo>
                <a:lnTo>
                  <a:pt x="3744" y="211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74719BB6-CAA6-8F42-BDF3-13BFFD2973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7338" y="4495801"/>
            <a:ext cx="3159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>
                <a:solidFill>
                  <a:srgbClr val="FF0066"/>
                </a:solidFill>
                <a:latin typeface="Wingdings" pitchFamily="2" charset="2"/>
              </a:rPr>
              <a:t>w</a:t>
            </a: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70AFDC9C-895E-2E4B-9C92-9332B842AD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0925" y="4759326"/>
            <a:ext cx="3159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>
                <a:solidFill>
                  <a:srgbClr val="FF0066"/>
                </a:solidFill>
                <a:latin typeface="Wingdings" pitchFamily="2" charset="2"/>
              </a:rPr>
              <a:t>w</a:t>
            </a:r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A3413626-5386-7344-838A-A4DADBFD74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7775" y="3200401"/>
            <a:ext cx="3159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>
                <a:solidFill>
                  <a:srgbClr val="FF0066"/>
                </a:solidFill>
                <a:latin typeface="Wingdings" pitchFamily="2" charset="2"/>
              </a:rPr>
              <a:t>w</a:t>
            </a:r>
          </a:p>
        </p:txBody>
      </p:sp>
      <p:sp>
        <p:nvSpPr>
          <p:cNvPr id="12" name="Text Box 12">
            <a:extLst>
              <a:ext uri="{FF2B5EF4-FFF2-40B4-BE49-F238E27FC236}">
                <a16:creationId xmlns:a16="http://schemas.microsoft.com/office/drawing/2014/main" id="{081BD989-4A0C-5743-B2D8-F15DE999C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6450" y="3657601"/>
            <a:ext cx="3159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>
                <a:solidFill>
                  <a:srgbClr val="FF0066"/>
                </a:solidFill>
                <a:latin typeface="Wingdings" pitchFamily="2" charset="2"/>
              </a:rPr>
              <a:t>w</a:t>
            </a:r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16D6D275-E2ED-C04B-AF1B-5D49A40C441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58850" y="3346451"/>
            <a:ext cx="3803650" cy="23685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14">
            <a:extLst>
              <a:ext uri="{FF2B5EF4-FFF2-40B4-BE49-F238E27FC236}">
                <a16:creationId xmlns:a16="http://schemas.microsoft.com/office/drawing/2014/main" id="{724554FB-E263-A647-8816-4FD60BC4489F}"/>
              </a:ext>
            </a:extLst>
          </p:cNvPr>
          <p:cNvSpPr>
            <a:spLocks noChangeShapeType="1"/>
          </p:cNvSpPr>
          <p:nvPr/>
        </p:nvSpPr>
        <p:spPr bwMode="auto">
          <a:xfrm>
            <a:off x="1720850" y="4648201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8712DF42-B49E-0E44-9055-5B80CED678E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70175" y="3429001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16">
            <a:extLst>
              <a:ext uri="{FF2B5EF4-FFF2-40B4-BE49-F238E27FC236}">
                <a16:creationId xmlns:a16="http://schemas.microsoft.com/office/drawing/2014/main" id="{E6501A10-CF34-4C49-9D68-D119DD3BDD3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73613" y="3333751"/>
            <a:ext cx="14287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Text Box 17">
            <a:extLst>
              <a:ext uri="{FF2B5EF4-FFF2-40B4-BE49-F238E27FC236}">
                <a16:creationId xmlns:a16="http://schemas.microsoft.com/office/drawing/2014/main" id="{92EC9850-4EDF-9F49-AB1B-61B368CEB3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6450" y="5902326"/>
            <a:ext cx="288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>
                <a:solidFill>
                  <a:schemeClr val="tx1"/>
                </a:solidFill>
              </a:rPr>
              <a:t>4</a:t>
            </a:r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80176CB0-CE53-D842-AEC1-853F95A8A6FD}"/>
              </a:ext>
            </a:extLst>
          </p:cNvPr>
          <p:cNvGrpSpPr>
            <a:grpSpLocks/>
          </p:cNvGrpSpPr>
          <p:nvPr/>
        </p:nvGrpSpPr>
        <p:grpSpPr bwMode="auto">
          <a:xfrm>
            <a:off x="714375" y="4987926"/>
            <a:ext cx="1143000" cy="1281113"/>
            <a:chOff x="854" y="3382"/>
            <a:chExt cx="720" cy="807"/>
          </a:xfrm>
        </p:grpSpPr>
        <p:sp>
          <p:nvSpPr>
            <p:cNvPr id="19" name="Text Box 19">
              <a:extLst>
                <a:ext uri="{FF2B5EF4-FFF2-40B4-BE49-F238E27FC236}">
                  <a16:creationId xmlns:a16="http://schemas.microsoft.com/office/drawing/2014/main" id="{3B57E89A-4F0A-CB4E-A7A3-ACAB18A6B5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3958"/>
              <a:ext cx="18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0" name="Text Box 20">
              <a:extLst>
                <a:ext uri="{FF2B5EF4-FFF2-40B4-BE49-F238E27FC236}">
                  <a16:creationId xmlns:a16="http://schemas.microsoft.com/office/drawing/2014/main" id="{E2DFF0CA-66FB-7F42-9C4D-C17E7FADC3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4" y="3382"/>
              <a:ext cx="18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>
                  <a:solidFill>
                    <a:schemeClr val="tx1"/>
                  </a:solidFill>
                </a:rPr>
                <a:t>1</a:t>
              </a:r>
            </a:p>
          </p:txBody>
        </p:sp>
      </p:grpSp>
      <p:sp>
        <p:nvSpPr>
          <p:cNvPr id="21" name="Text Box 21">
            <a:extLst>
              <a:ext uri="{FF2B5EF4-FFF2-40B4-BE49-F238E27FC236}">
                <a16:creationId xmlns:a16="http://schemas.microsoft.com/office/drawing/2014/main" id="{90740685-8938-CA49-9B36-4F307BD6E0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375" y="3006726"/>
            <a:ext cx="288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Text Box 22">
            <a:extLst>
              <a:ext uri="{FF2B5EF4-FFF2-40B4-BE49-F238E27FC236}">
                <a16:creationId xmlns:a16="http://schemas.microsoft.com/office/drawing/2014/main" id="{9F54144C-290B-364E-AB08-1316A98364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0938" y="4572001"/>
            <a:ext cx="5699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>
                <a:solidFill>
                  <a:schemeClr val="tx1"/>
                </a:solidFill>
              </a:rPr>
              <a:t>(1,2)</a:t>
            </a:r>
          </a:p>
        </p:txBody>
      </p:sp>
      <p:sp>
        <p:nvSpPr>
          <p:cNvPr id="23" name="Line 23">
            <a:extLst>
              <a:ext uri="{FF2B5EF4-FFF2-40B4-BE49-F238E27FC236}">
                <a16:creationId xmlns:a16="http://schemas.microsoft.com/office/drawing/2014/main" id="{F5425F78-8037-894B-8EB4-E11C9BC5F5D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58850" y="5257801"/>
            <a:ext cx="762000" cy="0"/>
          </a:xfrm>
          <a:prstGeom prst="line">
            <a:avLst/>
          </a:prstGeom>
          <a:noFill/>
          <a:ln w="31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 Box 24">
            <a:extLst>
              <a:ext uri="{FF2B5EF4-FFF2-40B4-BE49-F238E27FC236}">
                <a16:creationId xmlns:a16="http://schemas.microsoft.com/office/drawing/2014/main" id="{63F7B2E8-F93E-D440-B61E-A5726C225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9363" y="5902326"/>
            <a:ext cx="288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5" name="Text Box 25">
            <a:extLst>
              <a:ext uri="{FF2B5EF4-FFF2-40B4-BE49-F238E27FC236}">
                <a16:creationId xmlns:a16="http://schemas.microsoft.com/office/drawing/2014/main" id="{24DEAC7C-5A57-284A-B403-35F1686514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613" y="4378326"/>
            <a:ext cx="288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6" name="Line 26">
            <a:extLst>
              <a:ext uri="{FF2B5EF4-FFF2-40B4-BE49-F238E27FC236}">
                <a16:creationId xmlns:a16="http://schemas.microsoft.com/office/drawing/2014/main" id="{E254229B-C69D-7846-9B5C-A8CA260C27B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49325" y="4648201"/>
            <a:ext cx="1719263" cy="0"/>
          </a:xfrm>
          <a:prstGeom prst="line">
            <a:avLst/>
          </a:prstGeom>
          <a:noFill/>
          <a:ln w="31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Text Box 27">
            <a:extLst>
              <a:ext uri="{FF2B5EF4-FFF2-40B4-BE49-F238E27FC236}">
                <a16:creationId xmlns:a16="http://schemas.microsoft.com/office/drawing/2014/main" id="{E46490F5-30F5-6F4A-9553-0B0316A6B6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2850" y="2971801"/>
            <a:ext cx="5699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>
                <a:solidFill>
                  <a:schemeClr val="tx1"/>
                </a:solidFill>
              </a:rPr>
              <a:t>(2,4)</a:t>
            </a:r>
          </a:p>
        </p:txBody>
      </p:sp>
      <p:sp>
        <p:nvSpPr>
          <p:cNvPr id="28" name="Text Box 28">
            <a:extLst>
              <a:ext uri="{FF2B5EF4-FFF2-40B4-BE49-F238E27FC236}">
                <a16:creationId xmlns:a16="http://schemas.microsoft.com/office/drawing/2014/main" id="{773DA3D6-BC37-AE41-BBDB-65FCEB867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2375" y="4648201"/>
            <a:ext cx="727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>
                <a:solidFill>
                  <a:schemeClr val="tx1"/>
                </a:solidFill>
              </a:rPr>
              <a:t>(3,1.5)</a:t>
            </a:r>
          </a:p>
        </p:txBody>
      </p:sp>
      <p:sp>
        <p:nvSpPr>
          <p:cNvPr id="29" name="Line 29">
            <a:extLst>
              <a:ext uri="{FF2B5EF4-FFF2-40B4-BE49-F238E27FC236}">
                <a16:creationId xmlns:a16="http://schemas.microsoft.com/office/drawing/2014/main" id="{604F6FB2-B9DC-9C4B-93B2-22963254C57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58850" y="3352801"/>
            <a:ext cx="3810000" cy="0"/>
          </a:xfrm>
          <a:prstGeom prst="line">
            <a:avLst/>
          </a:prstGeom>
          <a:noFill/>
          <a:ln w="31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Text Box 30">
            <a:extLst>
              <a:ext uri="{FF2B5EF4-FFF2-40B4-BE49-F238E27FC236}">
                <a16:creationId xmlns:a16="http://schemas.microsoft.com/office/drawing/2014/main" id="{4413E0B1-C741-0841-AB5C-6078BFB227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5050" y="2133601"/>
            <a:ext cx="28178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b="1">
                <a:solidFill>
                  <a:schemeClr val="tx1"/>
                </a:solidFill>
              </a:rPr>
              <a:t>Sum of squared differences =</a:t>
            </a:r>
          </a:p>
        </p:txBody>
      </p:sp>
      <p:sp>
        <p:nvSpPr>
          <p:cNvPr id="31" name="Text Box 31">
            <a:extLst>
              <a:ext uri="{FF2B5EF4-FFF2-40B4-BE49-F238E27FC236}">
                <a16:creationId xmlns:a16="http://schemas.microsoft.com/office/drawing/2014/main" id="{E1AC57A3-490A-F248-9062-079EF5DAA3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2133601"/>
            <a:ext cx="9159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b="1">
                <a:solidFill>
                  <a:schemeClr val="tx1"/>
                </a:solidFill>
              </a:rPr>
              <a:t>(2 - 1)</a:t>
            </a:r>
            <a:r>
              <a:rPr lang="en-US" altLang="en-US" b="1" baseline="30000">
                <a:solidFill>
                  <a:schemeClr val="tx1"/>
                </a:solidFill>
              </a:rPr>
              <a:t>2</a:t>
            </a:r>
            <a:r>
              <a:rPr lang="en-US" altLang="en-US" b="1">
                <a:solidFill>
                  <a:schemeClr val="tx1"/>
                </a:solidFill>
              </a:rPr>
              <a:t> +</a:t>
            </a:r>
          </a:p>
        </p:txBody>
      </p:sp>
      <p:sp>
        <p:nvSpPr>
          <p:cNvPr id="32" name="Text Box 32">
            <a:extLst>
              <a:ext uri="{FF2B5EF4-FFF2-40B4-BE49-F238E27FC236}">
                <a16:creationId xmlns:a16="http://schemas.microsoft.com/office/drawing/2014/main" id="{055090C1-31B8-0442-A04F-5B86037D2B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2133601"/>
            <a:ext cx="8985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b="1">
                <a:solidFill>
                  <a:schemeClr val="tx1"/>
                </a:solidFill>
              </a:rPr>
              <a:t>(4 - 2)</a:t>
            </a:r>
            <a:r>
              <a:rPr lang="en-US" altLang="en-US" b="1" baseline="30000">
                <a:solidFill>
                  <a:schemeClr val="tx1"/>
                </a:solidFill>
              </a:rPr>
              <a:t>2 </a:t>
            </a:r>
            <a:r>
              <a:rPr lang="en-US" altLang="en-US" b="1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33" name="Text Box 33">
            <a:extLst>
              <a:ext uri="{FF2B5EF4-FFF2-40B4-BE49-F238E27FC236}">
                <a16:creationId xmlns:a16="http://schemas.microsoft.com/office/drawing/2014/main" id="{E7F86FDF-599A-2047-BF9F-6D907DF240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75" y="2133601"/>
            <a:ext cx="1073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b="1">
                <a:solidFill>
                  <a:schemeClr val="tx1"/>
                </a:solidFill>
              </a:rPr>
              <a:t>(1.5 - 3)</a:t>
            </a:r>
            <a:r>
              <a:rPr lang="en-US" altLang="en-US" b="1" baseline="30000">
                <a:solidFill>
                  <a:schemeClr val="tx1"/>
                </a:solidFill>
              </a:rPr>
              <a:t>2</a:t>
            </a:r>
            <a:r>
              <a:rPr lang="en-US" altLang="en-US" b="1">
                <a:solidFill>
                  <a:schemeClr val="tx1"/>
                </a:solidFill>
              </a:rPr>
              <a:t> +</a:t>
            </a:r>
          </a:p>
        </p:txBody>
      </p:sp>
      <p:sp>
        <p:nvSpPr>
          <p:cNvPr id="34" name="Text Box 34">
            <a:extLst>
              <a:ext uri="{FF2B5EF4-FFF2-40B4-BE49-F238E27FC236}">
                <a16:creationId xmlns:a16="http://schemas.microsoft.com/office/drawing/2014/main" id="{EF009DEF-D088-2A47-98A5-4385CC39F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9175" y="3616326"/>
            <a:ext cx="727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>
                <a:solidFill>
                  <a:schemeClr val="tx1"/>
                </a:solidFill>
              </a:rPr>
              <a:t>(4,3.2)</a:t>
            </a:r>
          </a:p>
        </p:txBody>
      </p:sp>
      <p:sp>
        <p:nvSpPr>
          <p:cNvPr id="35" name="Text Box 35">
            <a:extLst>
              <a:ext uri="{FF2B5EF4-FFF2-40B4-BE49-F238E27FC236}">
                <a16:creationId xmlns:a16="http://schemas.microsoft.com/office/drawing/2014/main" id="{C36CE658-B28E-6F48-8C88-F6FD7BF6E7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2133601"/>
            <a:ext cx="1492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b="1">
                <a:solidFill>
                  <a:schemeClr val="tx1"/>
                </a:solidFill>
              </a:rPr>
              <a:t>(3.2 - 4)</a:t>
            </a:r>
            <a:r>
              <a:rPr lang="en-US" altLang="en-US" b="1" baseline="30000">
                <a:solidFill>
                  <a:schemeClr val="tx1"/>
                </a:solidFill>
              </a:rPr>
              <a:t>2</a:t>
            </a:r>
            <a:r>
              <a:rPr lang="en-US" altLang="en-US" b="1">
                <a:solidFill>
                  <a:schemeClr val="tx1"/>
                </a:solidFill>
              </a:rPr>
              <a:t> = 6.89</a:t>
            </a:r>
          </a:p>
        </p:txBody>
      </p:sp>
      <p:sp>
        <p:nvSpPr>
          <p:cNvPr id="36" name="Line 36">
            <a:extLst>
              <a:ext uri="{FF2B5EF4-FFF2-40B4-BE49-F238E27FC236}">
                <a16:creationId xmlns:a16="http://schemas.microsoft.com/office/drawing/2014/main" id="{50617095-513F-4640-9827-9056EC61AF33}"/>
              </a:ext>
            </a:extLst>
          </p:cNvPr>
          <p:cNvSpPr>
            <a:spLocks noChangeShapeType="1"/>
          </p:cNvSpPr>
          <p:nvPr/>
        </p:nvSpPr>
        <p:spPr bwMode="auto">
          <a:xfrm>
            <a:off x="958850" y="4308476"/>
            <a:ext cx="38100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7" name="Group 37">
            <a:extLst>
              <a:ext uri="{FF2B5EF4-FFF2-40B4-BE49-F238E27FC236}">
                <a16:creationId xmlns:a16="http://schemas.microsoft.com/office/drawing/2014/main" id="{4D008ABE-7FA3-E14E-BD0B-82C26C1182A7}"/>
              </a:ext>
            </a:extLst>
          </p:cNvPr>
          <p:cNvGrpSpPr>
            <a:grpSpLocks/>
          </p:cNvGrpSpPr>
          <p:nvPr/>
        </p:nvGrpSpPr>
        <p:grpSpPr bwMode="auto">
          <a:xfrm>
            <a:off x="1701800" y="3429001"/>
            <a:ext cx="3048000" cy="1489075"/>
            <a:chOff x="1488" y="2400"/>
            <a:chExt cx="1920" cy="938"/>
          </a:xfrm>
        </p:grpSpPr>
        <p:sp>
          <p:nvSpPr>
            <p:cNvPr id="38" name="Line 38">
              <a:extLst>
                <a:ext uri="{FF2B5EF4-FFF2-40B4-BE49-F238E27FC236}">
                  <a16:creationId xmlns:a16="http://schemas.microsoft.com/office/drawing/2014/main" id="{D39473EC-6915-914D-811F-D7F2E8B1A3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2950"/>
              <a:ext cx="0" cy="24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Line 39">
              <a:extLst>
                <a:ext uri="{FF2B5EF4-FFF2-40B4-BE49-F238E27FC236}">
                  <a16:creationId xmlns:a16="http://schemas.microsoft.com/office/drawing/2014/main" id="{E2076EEB-D085-AD41-AD5B-ABBDD1B1C5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0" y="2400"/>
              <a:ext cx="0" cy="554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40">
              <a:extLst>
                <a:ext uri="{FF2B5EF4-FFF2-40B4-BE49-F238E27FC236}">
                  <a16:creationId xmlns:a16="http://schemas.microsoft.com/office/drawing/2014/main" id="{ADFA1479-6D91-7342-8A0A-8FAE2BB9E3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08" y="2666"/>
              <a:ext cx="0" cy="288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Line 41">
              <a:extLst>
                <a:ext uri="{FF2B5EF4-FFF2-40B4-BE49-F238E27FC236}">
                  <a16:creationId xmlns:a16="http://schemas.microsoft.com/office/drawing/2014/main" id="{AC8A81D0-836D-7A44-ADE4-14F5E32C27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2" y="2954"/>
              <a:ext cx="0" cy="384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2" name="Group 42">
            <a:extLst>
              <a:ext uri="{FF2B5EF4-FFF2-40B4-BE49-F238E27FC236}">
                <a16:creationId xmlns:a16="http://schemas.microsoft.com/office/drawing/2014/main" id="{BBDC9C60-532E-054A-9EA4-DE54C4D1B7D9}"/>
              </a:ext>
            </a:extLst>
          </p:cNvPr>
          <p:cNvGrpSpPr>
            <a:grpSpLocks/>
          </p:cNvGrpSpPr>
          <p:nvPr/>
        </p:nvGrpSpPr>
        <p:grpSpPr bwMode="auto">
          <a:xfrm>
            <a:off x="1035050" y="2452689"/>
            <a:ext cx="7243763" cy="366712"/>
            <a:chOff x="1056" y="1785"/>
            <a:chExt cx="4563" cy="231"/>
          </a:xfrm>
        </p:grpSpPr>
        <p:sp>
          <p:nvSpPr>
            <p:cNvPr id="43" name="Text Box 43">
              <a:extLst>
                <a:ext uri="{FF2B5EF4-FFF2-40B4-BE49-F238E27FC236}">
                  <a16:creationId xmlns:a16="http://schemas.microsoft.com/office/drawing/2014/main" id="{496C0608-A71B-B448-9662-F18687A4FA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6" y="1785"/>
              <a:ext cx="177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b="1">
                  <a:solidFill>
                    <a:schemeClr val="accent2"/>
                  </a:solidFill>
                </a:rPr>
                <a:t>Sum of squared differences =</a:t>
              </a:r>
            </a:p>
          </p:txBody>
        </p:sp>
        <p:sp>
          <p:nvSpPr>
            <p:cNvPr id="44" name="Text Box 44">
              <a:extLst>
                <a:ext uri="{FF2B5EF4-FFF2-40B4-BE49-F238E27FC236}">
                  <a16:creationId xmlns:a16="http://schemas.microsoft.com/office/drawing/2014/main" id="{EC7CA589-6F33-BC40-9D61-4C13B189F2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6" y="1785"/>
              <a:ext cx="64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b="1">
                  <a:solidFill>
                    <a:schemeClr val="accent2"/>
                  </a:solidFill>
                </a:rPr>
                <a:t>(2 -2.5)</a:t>
              </a:r>
              <a:r>
                <a:rPr lang="en-US" altLang="en-US" b="1" baseline="30000">
                  <a:solidFill>
                    <a:schemeClr val="accent2"/>
                  </a:solidFill>
                </a:rPr>
                <a:t>2</a:t>
              </a:r>
              <a:r>
                <a:rPr lang="en-US" altLang="en-US" b="1">
                  <a:solidFill>
                    <a:schemeClr val="accent2"/>
                  </a:solidFill>
                </a:rPr>
                <a:t> +</a:t>
              </a:r>
            </a:p>
          </p:txBody>
        </p:sp>
        <p:sp>
          <p:nvSpPr>
            <p:cNvPr id="45" name="Text Box 45">
              <a:extLst>
                <a:ext uri="{FF2B5EF4-FFF2-40B4-BE49-F238E27FC236}">
                  <a16:creationId xmlns:a16="http://schemas.microsoft.com/office/drawing/2014/main" id="{4C643D81-AF2A-8F4D-8DAC-B94F1E7BD8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9" y="1785"/>
              <a:ext cx="66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b="1">
                  <a:solidFill>
                    <a:schemeClr val="accent2"/>
                  </a:solidFill>
                </a:rPr>
                <a:t>(4 - 2.5)</a:t>
              </a:r>
              <a:r>
                <a:rPr lang="en-US" altLang="en-US" b="1" baseline="30000">
                  <a:solidFill>
                    <a:schemeClr val="accent2"/>
                  </a:solidFill>
                </a:rPr>
                <a:t>2 </a:t>
              </a:r>
              <a:r>
                <a:rPr lang="en-US" altLang="en-US" b="1">
                  <a:solidFill>
                    <a:schemeClr val="accent2"/>
                  </a:solidFill>
                </a:rPr>
                <a:t>+</a:t>
              </a:r>
            </a:p>
          </p:txBody>
        </p:sp>
        <p:sp>
          <p:nvSpPr>
            <p:cNvPr id="46" name="Text Box 46">
              <a:extLst>
                <a:ext uri="{FF2B5EF4-FFF2-40B4-BE49-F238E27FC236}">
                  <a16:creationId xmlns:a16="http://schemas.microsoft.com/office/drawing/2014/main" id="{2E40F307-B2FB-A548-851F-CC4F1B7147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8" y="1785"/>
              <a:ext cx="77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b="1">
                  <a:solidFill>
                    <a:schemeClr val="accent2"/>
                  </a:solidFill>
                </a:rPr>
                <a:t>(1.5 - 2.5)</a:t>
              </a:r>
              <a:r>
                <a:rPr lang="en-US" altLang="en-US" b="1" baseline="30000">
                  <a:solidFill>
                    <a:schemeClr val="accent2"/>
                  </a:solidFill>
                </a:rPr>
                <a:t>2</a:t>
              </a:r>
              <a:r>
                <a:rPr lang="en-US" altLang="en-US" b="1">
                  <a:solidFill>
                    <a:schemeClr val="accent2"/>
                  </a:solidFill>
                </a:rPr>
                <a:t> +</a:t>
              </a:r>
            </a:p>
          </p:txBody>
        </p:sp>
        <p:sp>
          <p:nvSpPr>
            <p:cNvPr id="47" name="Text Box 47">
              <a:extLst>
                <a:ext uri="{FF2B5EF4-FFF2-40B4-BE49-F238E27FC236}">
                  <a16:creationId xmlns:a16="http://schemas.microsoft.com/office/drawing/2014/main" id="{06FBF505-74D9-F841-93A6-4107B88676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0" y="1785"/>
              <a:ext cx="103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b="1">
                  <a:solidFill>
                    <a:schemeClr val="accent2"/>
                  </a:solidFill>
                </a:rPr>
                <a:t>(3.2 - 2.5)</a:t>
              </a:r>
              <a:r>
                <a:rPr lang="en-US" altLang="en-US" b="1" baseline="30000">
                  <a:solidFill>
                    <a:schemeClr val="accent2"/>
                  </a:solidFill>
                </a:rPr>
                <a:t>2</a:t>
              </a:r>
              <a:r>
                <a:rPr lang="en-US" altLang="en-US" b="1">
                  <a:solidFill>
                    <a:schemeClr val="accent2"/>
                  </a:solidFill>
                </a:rPr>
                <a:t> = 3.99</a:t>
              </a:r>
            </a:p>
          </p:txBody>
        </p:sp>
      </p:grpSp>
      <p:sp>
        <p:nvSpPr>
          <p:cNvPr id="48" name="Text Box 48">
            <a:extLst>
              <a:ext uri="{FF2B5EF4-FFF2-40B4-BE49-F238E27FC236}">
                <a16:creationId xmlns:a16="http://schemas.microsoft.com/office/drawing/2014/main" id="{B158FB4A-00D7-9B4D-83FF-26509A14A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975" y="4073526"/>
            <a:ext cx="4460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>
                <a:solidFill>
                  <a:schemeClr val="tx1"/>
                </a:solidFill>
              </a:rPr>
              <a:t>2.5</a:t>
            </a:r>
          </a:p>
        </p:txBody>
      </p:sp>
      <p:sp>
        <p:nvSpPr>
          <p:cNvPr id="49" name="Text Box 49">
            <a:extLst>
              <a:ext uri="{FF2B5EF4-FFF2-40B4-BE49-F238E27FC236}">
                <a16:creationId xmlns:a16="http://schemas.microsoft.com/office/drawing/2014/main" id="{8F21405D-2D04-804A-B20B-36696B1794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8738" y="2743201"/>
            <a:ext cx="2959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400">
                <a:solidFill>
                  <a:schemeClr val="tx1"/>
                </a:solidFill>
              </a:rPr>
              <a:t>Let us compare two lines</a:t>
            </a:r>
          </a:p>
        </p:txBody>
      </p:sp>
      <p:sp>
        <p:nvSpPr>
          <p:cNvPr id="50" name="Text Box 50">
            <a:extLst>
              <a:ext uri="{FF2B5EF4-FFF2-40B4-BE49-F238E27FC236}">
                <a16:creationId xmlns:a16="http://schemas.microsoft.com/office/drawing/2014/main" id="{E013FF58-9E4B-174C-9178-1EC1DDC752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8738" y="3125789"/>
            <a:ext cx="33639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400">
                <a:solidFill>
                  <a:schemeClr val="accent2"/>
                </a:solidFill>
              </a:rPr>
              <a:t>The second line is horizontal</a:t>
            </a:r>
          </a:p>
        </p:txBody>
      </p:sp>
      <p:sp>
        <p:nvSpPr>
          <p:cNvPr id="51" name="Text Box 51">
            <a:extLst>
              <a:ext uri="{FF2B5EF4-FFF2-40B4-BE49-F238E27FC236}">
                <a16:creationId xmlns:a16="http://schemas.microsoft.com/office/drawing/2014/main" id="{5F2D36EA-B113-AB40-AD87-825E50588B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6374" y="4876801"/>
            <a:ext cx="3400425" cy="15621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sz="2400" dirty="0">
                <a:solidFill>
                  <a:schemeClr val="tx1"/>
                </a:solidFill>
              </a:rPr>
              <a:t>The smaller the sum of </a:t>
            </a:r>
          </a:p>
          <a:p>
            <a:pPr algn="l"/>
            <a:r>
              <a:rPr lang="en-US" altLang="en-US" sz="2400" dirty="0">
                <a:solidFill>
                  <a:schemeClr val="tx1"/>
                </a:solidFill>
              </a:rPr>
              <a:t>squared differences</a:t>
            </a:r>
          </a:p>
          <a:p>
            <a:pPr algn="l"/>
            <a:r>
              <a:rPr lang="en-US" altLang="en-US" sz="2400" dirty="0">
                <a:solidFill>
                  <a:schemeClr val="tx1"/>
                </a:solidFill>
              </a:rPr>
              <a:t>the better the fit of the </a:t>
            </a:r>
          </a:p>
          <a:p>
            <a:pPr algn="l"/>
            <a:r>
              <a:rPr lang="en-US" altLang="en-US" sz="2400" dirty="0">
                <a:solidFill>
                  <a:schemeClr val="tx1"/>
                </a:solidFill>
              </a:rPr>
              <a:t>line to the data.</a:t>
            </a:r>
          </a:p>
        </p:txBody>
      </p:sp>
    </p:spTree>
    <p:extLst>
      <p:ext uri="{BB962C8B-B14F-4D97-AF65-F5344CB8AC3E}">
        <p14:creationId xmlns:p14="http://schemas.microsoft.com/office/powerpoint/2010/main" val="371216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utoUpdateAnimBg="0"/>
      <p:bldP spid="31" grpId="0" autoUpdateAnimBg="0"/>
      <p:bldP spid="32" grpId="0" autoUpdateAnimBg="0"/>
      <p:bldP spid="33" grpId="0" autoUpdateAnimBg="0"/>
      <p:bldP spid="35" grpId="0" autoUpdateAnimBg="0"/>
      <p:bldP spid="49" grpId="0" autoUpdateAnimBg="0"/>
      <p:bldP spid="50" grpId="0" autoUpdateAnimBg="0"/>
      <p:bldP spid="51" grpId="0" animBg="1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CF4E0-34DF-7A4A-B4FC-DB1004C98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Estimated Coefficients</a:t>
            </a:r>
            <a:endParaRPr 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3DE2004C-AC9B-6940-9DE3-29DA97E74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752600"/>
            <a:ext cx="4267200" cy="51054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3BAD1A12-6CE6-0343-BEA8-D66CA96FDF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4597603"/>
            <a:ext cx="4191000" cy="21336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9AEBFD58-3749-B349-B58D-5C6EA7882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905000"/>
            <a:ext cx="41148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 dirty="0">
                <a:solidFill>
                  <a:schemeClr val="tx1"/>
                </a:solidFill>
              </a:rPr>
              <a:t>To calculate the estimates of the slope and intercept of the least squares line , use the formulas: </a:t>
            </a:r>
          </a:p>
        </p:txBody>
      </p:sp>
      <p:graphicFrame>
        <p:nvGraphicFramePr>
          <p:cNvPr id="13" name="Object 7">
            <a:extLst>
              <a:ext uri="{FF2B5EF4-FFF2-40B4-BE49-F238E27FC236}">
                <a16:creationId xmlns:a16="http://schemas.microsoft.com/office/drawing/2014/main" id="{DF514EF8-6E98-D94B-8205-7026583198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3322638"/>
          <a:ext cx="3962400" cy="302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" name="Equation" r:id="rId3" imgW="47688500" imgH="38036500" progId="Equation.DSMT4">
                  <p:embed/>
                </p:oleObj>
              </mc:Choice>
              <mc:Fallback>
                <p:oleObj name="Equation" r:id="rId3" imgW="47688500" imgH="38036500" progId="Equation.DSMT4">
                  <p:embed/>
                  <p:pic>
                    <p:nvPicPr>
                      <p:cNvPr id="72711" name="Object 7">
                        <a:extLst>
                          <a:ext uri="{FF2B5EF4-FFF2-40B4-BE49-F238E27FC236}">
                            <a16:creationId xmlns:a16="http://schemas.microsoft.com/office/drawing/2014/main" id="{AA4B9427-3051-6D4A-9CE8-8F14342753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322638"/>
                        <a:ext cx="3962400" cy="30289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18900000" algn="ctr" rotWithShape="0">
                          <a:schemeClr val="tx1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8">
            <a:extLst>
              <a:ext uri="{FF2B5EF4-FFF2-40B4-BE49-F238E27FC236}">
                <a16:creationId xmlns:a16="http://schemas.microsoft.com/office/drawing/2014/main" id="{51614870-A7A7-F04E-A671-32B8FE8D74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3581400"/>
            <a:ext cx="403225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 dirty="0">
                <a:solidFill>
                  <a:schemeClr val="tx1"/>
                </a:solidFill>
              </a:rPr>
              <a:t>The regression equation that estimates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>
                <a:solidFill>
                  <a:schemeClr val="tx1"/>
                </a:solidFill>
              </a:rPr>
              <a:t>the equation of the first order linear model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>
                <a:solidFill>
                  <a:schemeClr val="tx1"/>
                </a:solidFill>
              </a:rPr>
              <a:t>is: </a:t>
            </a:r>
          </a:p>
        </p:txBody>
      </p:sp>
      <p:graphicFrame>
        <p:nvGraphicFramePr>
          <p:cNvPr id="15" name="Object 9">
            <a:extLst>
              <a:ext uri="{FF2B5EF4-FFF2-40B4-BE49-F238E27FC236}">
                <a16:creationId xmlns:a16="http://schemas.microsoft.com/office/drawing/2014/main" id="{9A997413-A4D6-2C45-80F7-0F3BBD36CC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26138" y="5221288"/>
          <a:ext cx="2152650" cy="67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" name="Equation" r:id="rId5" imgW="16675100" imgH="5270500" progId="Equation.DSMT4">
                  <p:embed/>
                </p:oleObj>
              </mc:Choice>
              <mc:Fallback>
                <p:oleObj name="Equation" r:id="rId5" imgW="16675100" imgH="5270500" progId="Equation.DSMT4">
                  <p:embed/>
                  <p:pic>
                    <p:nvPicPr>
                      <p:cNvPr id="72713" name="Object 9">
                        <a:extLst>
                          <a:ext uri="{FF2B5EF4-FFF2-40B4-BE49-F238E27FC236}">
                            <a16:creationId xmlns:a16="http://schemas.microsoft.com/office/drawing/2014/main" id="{7AEE1CB9-8B87-ED4A-A206-B8137F90BA8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6138" y="5221288"/>
                        <a:ext cx="2152650" cy="6746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18900000" algn="ctr" rotWithShape="0">
                          <a:schemeClr val="tx1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2">
            <a:extLst>
              <a:ext uri="{FF2B5EF4-FFF2-40B4-BE49-F238E27FC236}">
                <a16:creationId xmlns:a16="http://schemas.microsoft.com/office/drawing/2014/main" id="{4449ABAF-875A-164D-A047-CC3BFF939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133600"/>
            <a:ext cx="4038600" cy="12192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7" name="Object 10">
            <a:extLst>
              <a:ext uri="{FF2B5EF4-FFF2-40B4-BE49-F238E27FC236}">
                <a16:creationId xmlns:a16="http://schemas.microsoft.com/office/drawing/2014/main" id="{CF7CFA90-C891-044D-BB90-9AE7875C62C2}"/>
              </a:ext>
            </a:extLst>
          </p:cNvPr>
          <p:cNvGraphicFramePr>
            <a:graphicFrameLocks noChangeAspect="1"/>
          </p:cNvGraphicFramePr>
          <p:nvPr>
            <p:ph idx="1"/>
          </p:nvPr>
        </p:nvGraphicFramePr>
        <p:xfrm>
          <a:off x="6172200" y="2362200"/>
          <a:ext cx="990600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6" name="Equation" r:id="rId7" imgW="14046200" imgH="10528300" progId="Equation.DSMT4">
                  <p:embed/>
                </p:oleObj>
              </mc:Choice>
              <mc:Fallback>
                <p:oleObj name="Equation" r:id="rId7" imgW="14046200" imgH="10528300" progId="Equation.DSMT4">
                  <p:embed/>
                  <p:pic>
                    <p:nvPicPr>
                      <p:cNvPr id="72714" name="Object 10">
                        <a:extLst>
                          <a:ext uri="{FF2B5EF4-FFF2-40B4-BE49-F238E27FC236}">
                            <a16:creationId xmlns:a16="http://schemas.microsoft.com/office/drawing/2014/main" id="{FD665B78-6158-8440-AD0E-298CE7FD69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2362200"/>
                        <a:ext cx="990600" cy="7143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18900000" algn="ctr" rotWithShape="0">
                          <a:schemeClr val="tx1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13">
            <a:extLst>
              <a:ext uri="{FF2B5EF4-FFF2-40B4-BE49-F238E27FC236}">
                <a16:creationId xmlns:a16="http://schemas.microsoft.com/office/drawing/2014/main" id="{4963ED51-1F8C-FF40-8162-7574754DDF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7925" y="1543185"/>
            <a:ext cx="3810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>
                <a:solidFill>
                  <a:schemeClr val="tx1"/>
                </a:solidFill>
              </a:rPr>
              <a:t>Alternate formula for the slope b</a:t>
            </a:r>
            <a:r>
              <a:rPr lang="en-US" altLang="en-US" sz="2000" baseline="-25000" dirty="0">
                <a:solidFill>
                  <a:schemeClr val="tx1"/>
                </a:solidFill>
              </a:rPr>
              <a:t>1</a:t>
            </a:r>
            <a:endParaRPr lang="en-US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51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utoUpdateAnimBg="0"/>
      <p:bldP spid="14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“Field of study that gives computers the ability to learn without explicitly programmed”</a:t>
            </a:r>
          </a:p>
          <a:p>
            <a:endParaRPr lang="en-US" dirty="0"/>
          </a:p>
          <a:p>
            <a:r>
              <a:rPr lang="en-US" dirty="0"/>
              <a:t>Different names:</a:t>
            </a:r>
          </a:p>
          <a:p>
            <a:pPr lvl="1"/>
            <a:r>
              <a:rPr lang="en-US" dirty="0"/>
              <a:t>Data mining</a:t>
            </a:r>
          </a:p>
          <a:p>
            <a:pPr lvl="1"/>
            <a:r>
              <a:rPr lang="en-US" dirty="0"/>
              <a:t>Statistical learning</a:t>
            </a:r>
          </a:p>
          <a:p>
            <a:pPr lvl="1"/>
            <a:r>
              <a:rPr lang="en-US" dirty="0"/>
              <a:t>Predictive Analysis</a:t>
            </a:r>
          </a:p>
          <a:p>
            <a:pPr lvl="1"/>
            <a:r>
              <a:rPr lang="en-US" dirty="0"/>
              <a:t>Data Science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48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 types of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Supervised (Statistical) Learning</a:t>
            </a:r>
          </a:p>
          <a:p>
            <a:pPr lvl="1"/>
            <a:r>
              <a:rPr lang="en-US" dirty="0"/>
              <a:t>Data = (Label, Feature). Given new features, predict the label.</a:t>
            </a:r>
          </a:p>
          <a:p>
            <a:pPr lvl="1"/>
            <a:r>
              <a:rPr lang="en-US" dirty="0"/>
              <a:t>E.g. Email spam detector.</a:t>
            </a:r>
          </a:p>
          <a:p>
            <a:r>
              <a:rPr lang="en-US" dirty="0"/>
              <a:t>Unsupervised Learning</a:t>
            </a:r>
          </a:p>
          <a:p>
            <a:pPr lvl="1"/>
            <a:r>
              <a:rPr lang="en-US" dirty="0"/>
              <a:t>Data = Feature. Classify the data. </a:t>
            </a:r>
          </a:p>
          <a:p>
            <a:pPr lvl="1"/>
            <a:r>
              <a:rPr lang="en-US" dirty="0"/>
              <a:t>E.g. Topic modeling. </a:t>
            </a:r>
          </a:p>
          <a:p>
            <a:r>
              <a:rPr lang="en-US" dirty="0"/>
              <a:t>Reinforcement Learning</a:t>
            </a:r>
          </a:p>
          <a:p>
            <a:pPr lvl="1"/>
            <a:r>
              <a:rPr lang="en-US" dirty="0"/>
              <a:t>Data: a series of actions leading to a goal.</a:t>
            </a:r>
          </a:p>
          <a:p>
            <a:pPr lvl="1"/>
            <a:r>
              <a:rPr lang="en-US" dirty="0"/>
              <a:t>E.g., Google </a:t>
            </a:r>
            <a:r>
              <a:rPr lang="en-US" dirty="0" err="1"/>
              <a:t>AlphaGo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341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050" y="2718595"/>
            <a:ext cx="7886700" cy="994172"/>
          </a:xfrm>
        </p:spPr>
        <p:txBody>
          <a:bodyPr/>
          <a:lstStyle/>
          <a:p>
            <a:pPr algn="ctr"/>
            <a:r>
              <a:rPr lang="en-US" dirty="0"/>
              <a:t>Statistical Learning</a:t>
            </a:r>
          </a:p>
        </p:txBody>
      </p:sp>
    </p:spTree>
    <p:extLst>
      <p:ext uri="{BB962C8B-B14F-4D97-AF65-F5344CB8AC3E}">
        <p14:creationId xmlns:p14="http://schemas.microsoft.com/office/powerpoint/2010/main" val="2886879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Model:</a:t>
            </a:r>
            <a:r>
              <a:rPr lang="zh-CN" altLang="en-US" dirty="0"/>
              <a:t> </a:t>
            </a:r>
            <a:r>
              <a:rPr lang="en-US" altLang="zh-CN" dirty="0"/>
              <a:t>Y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f(X)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epsilon </a:t>
            </a:r>
            <a:endParaRPr lang="zh-CN" altLang="en-US" dirty="0"/>
          </a:p>
          <a:p>
            <a:r>
              <a:rPr lang="en-US" altLang="zh-CN" dirty="0"/>
              <a:t>Observation:</a:t>
            </a:r>
            <a:r>
              <a:rPr lang="zh-CN" altLang="en-US" dirty="0"/>
              <a:t> </a:t>
            </a:r>
            <a:r>
              <a:rPr lang="en-US" altLang="zh-CN" dirty="0"/>
              <a:t>(X,</a:t>
            </a:r>
            <a:r>
              <a:rPr lang="zh-CN" altLang="en-US" dirty="0"/>
              <a:t> </a:t>
            </a:r>
            <a:r>
              <a:rPr lang="en-US" altLang="zh-CN" dirty="0"/>
              <a:t>Y)</a:t>
            </a:r>
            <a:r>
              <a:rPr lang="en-US" altLang="zh-CN" dirty="0" err="1"/>
              <a:t>i</a:t>
            </a:r>
            <a:r>
              <a:rPr lang="en-US" altLang="zh-CN" dirty="0"/>
              <a:t>.</a:t>
            </a:r>
            <a:endParaRPr lang="zh-CN" altLang="en-US" dirty="0"/>
          </a:p>
          <a:p>
            <a:r>
              <a:rPr lang="en-US" altLang="zh-CN" dirty="0"/>
              <a:t>Objective:</a:t>
            </a:r>
            <a:r>
              <a:rPr lang="zh-CN" altLang="en-US" dirty="0"/>
              <a:t> </a:t>
            </a:r>
            <a:r>
              <a:rPr lang="en-US" altLang="zh-CN" dirty="0"/>
              <a:t>Estimate</a:t>
            </a:r>
            <a:r>
              <a:rPr lang="zh-CN" altLang="en-US" dirty="0"/>
              <a:t> </a:t>
            </a:r>
            <a:r>
              <a:rPr lang="en-US" altLang="zh-CN" dirty="0"/>
              <a:t>f()</a:t>
            </a:r>
            <a:endParaRPr lang="zh-CN" altLang="en-US" dirty="0"/>
          </a:p>
          <a:p>
            <a:endParaRPr lang="zh-CN" altLang="en-US" dirty="0"/>
          </a:p>
          <a:p>
            <a:r>
              <a:rPr lang="en-US" altLang="zh-CN" dirty="0"/>
              <a:t>Question:</a:t>
            </a:r>
            <a:r>
              <a:rPr lang="zh-CN" altLang="en-US" dirty="0"/>
              <a:t> </a:t>
            </a:r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estimate</a:t>
            </a:r>
            <a:r>
              <a:rPr lang="zh-CN" altLang="en-US" dirty="0"/>
              <a:t> </a:t>
            </a:r>
            <a:r>
              <a:rPr lang="en-US" altLang="zh-CN" dirty="0"/>
              <a:t>f?</a:t>
            </a:r>
            <a:endParaRPr lang="zh-CN" altLang="en-US" dirty="0"/>
          </a:p>
          <a:p>
            <a:pPr lvl="1"/>
            <a:r>
              <a:rPr lang="en-US" altLang="zh-CN" dirty="0"/>
              <a:t>Inference: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Y</a:t>
            </a:r>
            <a:r>
              <a:rPr lang="zh-CN" altLang="en-US" dirty="0"/>
              <a:t> </a:t>
            </a:r>
            <a:r>
              <a:rPr lang="en-US" altLang="zh-CN" dirty="0"/>
              <a:t>changing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X?</a:t>
            </a:r>
            <a:r>
              <a:rPr lang="zh-CN" altLang="en-US" dirty="0"/>
              <a:t> </a:t>
            </a:r>
            <a:r>
              <a:rPr lang="en-US" altLang="zh-CN" dirty="0"/>
              <a:t>(e.g.,</a:t>
            </a:r>
            <a:r>
              <a:rPr lang="zh-CN" altLang="en-US" dirty="0"/>
              <a:t> </a:t>
            </a:r>
            <a:r>
              <a:rPr lang="en-US" altLang="zh-CN" dirty="0"/>
              <a:t>price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demand,</a:t>
            </a:r>
            <a:r>
              <a:rPr lang="zh-CN" altLang="en-US" dirty="0"/>
              <a:t> </a:t>
            </a:r>
            <a:r>
              <a:rPr lang="en-US" altLang="zh-CN" dirty="0"/>
              <a:t>schooling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wages..)</a:t>
            </a:r>
            <a:endParaRPr lang="zh-CN" altLang="en-US" dirty="0"/>
          </a:p>
          <a:p>
            <a:pPr lvl="1"/>
            <a:r>
              <a:rPr lang="en-US" altLang="zh-CN" dirty="0"/>
              <a:t>Prediction:</a:t>
            </a:r>
            <a:r>
              <a:rPr lang="zh-CN" altLang="en-US" dirty="0"/>
              <a:t> </a:t>
            </a:r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 err="1"/>
              <a:t>Xj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predict</a:t>
            </a:r>
            <a:r>
              <a:rPr lang="zh-CN" altLang="en-US" dirty="0"/>
              <a:t> </a:t>
            </a:r>
            <a:r>
              <a:rPr lang="en-US" altLang="zh-CN" dirty="0" err="1"/>
              <a:t>Yj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26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judge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estimation?</a:t>
            </a:r>
          </a:p>
          <a:p>
            <a:pPr lvl="1"/>
            <a:r>
              <a:rPr lang="en-US" altLang="zh-CN" dirty="0"/>
              <a:t>First, let us define an error metric (loss function).</a:t>
            </a:r>
          </a:p>
          <a:p>
            <a:pPr lvl="2"/>
            <a:r>
              <a:rPr lang="en-US" altLang="zh-CN" dirty="0"/>
              <a:t>MSE:</a:t>
            </a:r>
          </a:p>
          <a:p>
            <a:pPr marL="342900" lvl="1" indent="0">
              <a:buNone/>
            </a:pPr>
            <a:endParaRPr lang="en-US" altLang="zh-CN" dirty="0"/>
          </a:p>
          <a:p>
            <a:pPr lvl="1"/>
            <a:r>
              <a:rPr lang="en-US" altLang="zh-CN" dirty="0"/>
              <a:t>Second, we compute this MSE on data: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Question: When you evaluate an estimation, should you look at MSE1 or MSE2? </a:t>
            </a:r>
          </a:p>
          <a:p>
            <a:pPr lvl="2"/>
            <a:endParaRPr lang="en-US" altLang="zh-C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417793"/>
            <a:ext cx="2580929" cy="552298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665514" y="3858220"/>
            <a:ext cx="5339444" cy="771361"/>
            <a:chOff x="2002971" y="4517571"/>
            <a:chExt cx="6172200" cy="825404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2002971" y="4974771"/>
              <a:ext cx="3668486" cy="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5671457" y="4974771"/>
              <a:ext cx="2503714" cy="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481943" y="4517571"/>
              <a:ext cx="2503714" cy="32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solidFill>
                    <a:srgbClr val="00B050"/>
                  </a:solidFill>
                </a:rPr>
                <a:t>Training Data (1, 2, …, N)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671457" y="4517571"/>
              <a:ext cx="2503714" cy="32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solidFill>
                    <a:srgbClr val="FF0000"/>
                  </a:solidFill>
                </a:rPr>
                <a:t>Holdout Data (N+1, …, M)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189514" y="5021869"/>
              <a:ext cx="794658" cy="32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solidFill>
                    <a:srgbClr val="00B050"/>
                  </a:solidFill>
                </a:rPr>
                <a:t>MSE1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77000" y="5021840"/>
              <a:ext cx="794658" cy="32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solidFill>
                    <a:srgbClr val="FF0000"/>
                  </a:solidFill>
                </a:rPr>
                <a:t>MSE2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2288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– Variance-bias Tradeoff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86064"/>
            <a:ext cx="5085184" cy="1143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40215"/>
            <a:ext cx="3000522" cy="6420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10" y="3417943"/>
            <a:ext cx="6187848" cy="23347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30459" y="3684521"/>
            <a:ext cx="68744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00B050"/>
                </a:solidFill>
              </a:rPr>
              <a:t>MSE1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30459" y="4123674"/>
            <a:ext cx="68744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MSE2</a:t>
            </a:r>
          </a:p>
        </p:txBody>
      </p:sp>
    </p:spTree>
    <p:extLst>
      <p:ext uri="{BB962C8B-B14F-4D97-AF65-F5344CB8AC3E}">
        <p14:creationId xmlns:p14="http://schemas.microsoft.com/office/powerpoint/2010/main" val="3214924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– Variance-bias Tradeoff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2857" y="1994638"/>
            <a:ext cx="4996544" cy="31380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676DC5-BA4A-794A-ABA0-D60FCE98BFFA}"/>
              </a:ext>
            </a:extLst>
          </p:cNvPr>
          <p:cNvSpPr txBox="1"/>
          <p:nvPr/>
        </p:nvSpPr>
        <p:spPr>
          <a:xfrm>
            <a:off x="7953233" y="3825638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8704093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JBF232@WKKQXNNFUVWZY5H8" val="4888"/>
  <p:tag name="DEFAULTDISPLAYSOURCE" val="\documentclass{article}\pagestyle{empty}&#10;\begin{document}&#10;&#10;\end{document}&#10;"/>
  <p:tag name="EMBEDFONTS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hello&#10;&#10;&#10;\end{document}"/>
  <p:tag name="IGUANATEXSIZE" val="2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83099</TotalTime>
  <Words>1256</Words>
  <Application>Microsoft Macintosh PowerPoint</Application>
  <PresentationFormat>On-screen Show (4:3)</PresentationFormat>
  <Paragraphs>225</Paragraphs>
  <Slides>23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Symbol</vt:lpstr>
      <vt:lpstr>Times New Roman</vt:lpstr>
      <vt:lpstr>Calibri</vt:lpstr>
      <vt:lpstr>Arial</vt:lpstr>
      <vt:lpstr>Wingdings</vt:lpstr>
      <vt:lpstr>Office Theme</vt:lpstr>
      <vt:lpstr>Microsoft Equation 3.0</vt:lpstr>
      <vt:lpstr>MathType 5.0 Equation</vt:lpstr>
      <vt:lpstr>Module 3.1:  Introduction to Machine Learning </vt:lpstr>
      <vt:lpstr>Roadmap</vt:lpstr>
      <vt:lpstr>What is Machine Learning?</vt:lpstr>
      <vt:lpstr>Different types of Machine Learning</vt:lpstr>
      <vt:lpstr>Statistical Learning</vt:lpstr>
      <vt:lpstr>Introduction</vt:lpstr>
      <vt:lpstr>Evaluation</vt:lpstr>
      <vt:lpstr>Evaluation – Variance-bias Tradeoff</vt:lpstr>
      <vt:lpstr>Evaluation – Variance-bias Tradeoff</vt:lpstr>
      <vt:lpstr>Evaluation – Usage of Data</vt:lpstr>
      <vt:lpstr>Evaluation – Cross-validation</vt:lpstr>
      <vt:lpstr>Evaluation – K-fold Cross-validation</vt:lpstr>
      <vt:lpstr>Leave-one-out Cross Validation</vt:lpstr>
      <vt:lpstr>What is the optimal K?</vt:lpstr>
      <vt:lpstr>Other model validation methods</vt:lpstr>
      <vt:lpstr>Other model validation methods</vt:lpstr>
      <vt:lpstr>CV vs. other methods</vt:lpstr>
      <vt:lpstr>Linear Regression – The Model</vt:lpstr>
      <vt:lpstr>Linear Regression – The Model</vt:lpstr>
      <vt:lpstr>Linear Regression – The Model</vt:lpstr>
      <vt:lpstr>Estimating the coefficients</vt:lpstr>
      <vt:lpstr>The Least Squares (Regression) Line</vt:lpstr>
      <vt:lpstr>The Estimated Coefficients</vt:lpstr>
    </vt:vector>
  </TitlesOfParts>
  <Company>Cornell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yth</dc:title>
  <dc:creator>Jake Feldman</dc:creator>
  <cp:lastModifiedBy>Zhang, Dennis</cp:lastModifiedBy>
  <cp:revision>843</cp:revision>
  <dcterms:created xsi:type="dcterms:W3CDTF">2015-04-30T01:39:07Z</dcterms:created>
  <dcterms:modified xsi:type="dcterms:W3CDTF">2018-12-04T16:14:14Z</dcterms:modified>
</cp:coreProperties>
</file>